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9.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 id="2147484243" r:id="rId2"/>
    <p:sldMasterId id="2147484231" r:id="rId3"/>
    <p:sldMasterId id="2147484219" r:id="rId4"/>
    <p:sldMasterId id="2147484388" r:id="rId5"/>
  </p:sldMasterIdLst>
  <p:notesMasterIdLst>
    <p:notesMasterId r:id="rId37"/>
  </p:notesMasterIdLst>
  <p:handoutMasterIdLst>
    <p:handoutMasterId r:id="rId38"/>
  </p:handoutMasterIdLst>
  <p:sldIdLst>
    <p:sldId id="639" r:id="rId6"/>
    <p:sldId id="497" r:id="rId7"/>
    <p:sldId id="502" r:id="rId8"/>
    <p:sldId id="546" r:id="rId9"/>
    <p:sldId id="392" r:id="rId10"/>
    <p:sldId id="495" r:id="rId11"/>
    <p:sldId id="362" r:id="rId12"/>
    <p:sldId id="418" r:id="rId13"/>
    <p:sldId id="466" r:id="rId14"/>
    <p:sldId id="496" r:id="rId15"/>
    <p:sldId id="635" r:id="rId16"/>
    <p:sldId id="514" r:id="rId17"/>
    <p:sldId id="457" r:id="rId18"/>
    <p:sldId id="455" r:id="rId19"/>
    <p:sldId id="552" r:id="rId20"/>
    <p:sldId id="366" r:id="rId21"/>
    <p:sldId id="367" r:id="rId22"/>
    <p:sldId id="368" r:id="rId23"/>
    <p:sldId id="459" r:id="rId24"/>
    <p:sldId id="460" r:id="rId25"/>
    <p:sldId id="461" r:id="rId26"/>
    <p:sldId id="370" r:id="rId27"/>
    <p:sldId id="469" r:id="rId28"/>
    <p:sldId id="462" r:id="rId29"/>
    <p:sldId id="470" r:id="rId30"/>
    <p:sldId id="471" r:id="rId31"/>
    <p:sldId id="372" r:id="rId32"/>
    <p:sldId id="373" r:id="rId33"/>
    <p:sldId id="374" r:id="rId34"/>
    <p:sldId id="640" r:id="rId35"/>
    <p:sldId id="593" r:id="rId36"/>
  </p:sldIdLst>
  <p:sldSz cx="9144000" cy="6858000" type="screen4x3"/>
  <p:notesSz cx="6772275" cy="9902825"/>
  <p:defaultTextStyle>
    <a:defPPr>
      <a:defRPr lang="en-US"/>
    </a:defPPr>
    <a:lvl1pPr algn="l" rtl="0" fontAlgn="base">
      <a:spcBef>
        <a:spcPct val="0"/>
      </a:spcBef>
      <a:spcAft>
        <a:spcPct val="0"/>
      </a:spcAft>
      <a:defRPr kumimoji="1" sz="3200" kern="1200">
        <a:solidFill>
          <a:srgbClr val="6600FF"/>
        </a:solidFill>
        <a:latin typeface="Times New Roman" pitchFamily="18" charset="0"/>
        <a:ea typeface="新細明體" pitchFamily="18" charset="-120"/>
        <a:cs typeface="+mn-cs"/>
      </a:defRPr>
    </a:lvl1pPr>
    <a:lvl2pPr marL="457200" algn="l" rtl="0" fontAlgn="base">
      <a:spcBef>
        <a:spcPct val="0"/>
      </a:spcBef>
      <a:spcAft>
        <a:spcPct val="0"/>
      </a:spcAft>
      <a:defRPr kumimoji="1" sz="3200" kern="1200">
        <a:solidFill>
          <a:srgbClr val="6600FF"/>
        </a:solidFill>
        <a:latin typeface="Times New Roman" pitchFamily="18" charset="0"/>
        <a:ea typeface="新細明體" pitchFamily="18" charset="-120"/>
        <a:cs typeface="+mn-cs"/>
      </a:defRPr>
    </a:lvl2pPr>
    <a:lvl3pPr marL="914400" algn="l" rtl="0" fontAlgn="base">
      <a:spcBef>
        <a:spcPct val="0"/>
      </a:spcBef>
      <a:spcAft>
        <a:spcPct val="0"/>
      </a:spcAft>
      <a:defRPr kumimoji="1" sz="3200" kern="1200">
        <a:solidFill>
          <a:srgbClr val="6600FF"/>
        </a:solidFill>
        <a:latin typeface="Times New Roman" pitchFamily="18" charset="0"/>
        <a:ea typeface="新細明體" pitchFamily="18" charset="-120"/>
        <a:cs typeface="+mn-cs"/>
      </a:defRPr>
    </a:lvl3pPr>
    <a:lvl4pPr marL="1371600" algn="l" rtl="0" fontAlgn="base">
      <a:spcBef>
        <a:spcPct val="0"/>
      </a:spcBef>
      <a:spcAft>
        <a:spcPct val="0"/>
      </a:spcAft>
      <a:defRPr kumimoji="1" sz="3200" kern="1200">
        <a:solidFill>
          <a:srgbClr val="6600FF"/>
        </a:solidFill>
        <a:latin typeface="Times New Roman" pitchFamily="18" charset="0"/>
        <a:ea typeface="新細明體" pitchFamily="18" charset="-120"/>
        <a:cs typeface="+mn-cs"/>
      </a:defRPr>
    </a:lvl4pPr>
    <a:lvl5pPr marL="1828800" algn="l" rtl="0" fontAlgn="base">
      <a:spcBef>
        <a:spcPct val="0"/>
      </a:spcBef>
      <a:spcAft>
        <a:spcPct val="0"/>
      </a:spcAft>
      <a:defRPr kumimoji="1" sz="3200" kern="1200">
        <a:solidFill>
          <a:srgbClr val="6600FF"/>
        </a:solidFill>
        <a:latin typeface="Times New Roman" pitchFamily="18" charset="0"/>
        <a:ea typeface="新細明體" pitchFamily="18" charset="-120"/>
        <a:cs typeface="+mn-cs"/>
      </a:defRPr>
    </a:lvl5pPr>
    <a:lvl6pPr marL="2286000" algn="l" defTabSz="914400" rtl="0" eaLnBrk="1" latinLnBrk="0" hangingPunct="1">
      <a:defRPr kumimoji="1" sz="3200" kern="1200">
        <a:solidFill>
          <a:srgbClr val="6600FF"/>
        </a:solidFill>
        <a:latin typeface="Times New Roman" pitchFamily="18" charset="0"/>
        <a:ea typeface="新細明體" pitchFamily="18" charset="-120"/>
        <a:cs typeface="+mn-cs"/>
      </a:defRPr>
    </a:lvl6pPr>
    <a:lvl7pPr marL="2743200" algn="l" defTabSz="914400" rtl="0" eaLnBrk="1" latinLnBrk="0" hangingPunct="1">
      <a:defRPr kumimoji="1" sz="3200" kern="1200">
        <a:solidFill>
          <a:srgbClr val="6600FF"/>
        </a:solidFill>
        <a:latin typeface="Times New Roman" pitchFamily="18" charset="0"/>
        <a:ea typeface="新細明體" pitchFamily="18" charset="-120"/>
        <a:cs typeface="+mn-cs"/>
      </a:defRPr>
    </a:lvl7pPr>
    <a:lvl8pPr marL="3200400" algn="l" defTabSz="914400" rtl="0" eaLnBrk="1" latinLnBrk="0" hangingPunct="1">
      <a:defRPr kumimoji="1" sz="3200" kern="1200">
        <a:solidFill>
          <a:srgbClr val="6600FF"/>
        </a:solidFill>
        <a:latin typeface="Times New Roman" pitchFamily="18" charset="0"/>
        <a:ea typeface="新細明體" pitchFamily="18" charset="-120"/>
        <a:cs typeface="+mn-cs"/>
      </a:defRPr>
    </a:lvl8pPr>
    <a:lvl9pPr marL="3657600" algn="l" defTabSz="914400" rtl="0" eaLnBrk="1" latinLnBrk="0" hangingPunct="1">
      <a:defRPr kumimoji="1" sz="3200" kern="1200">
        <a:solidFill>
          <a:srgbClr val="6600FF"/>
        </a:solidFill>
        <a:latin typeface="Times New Roman" pitchFamily="18"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99"/>
    <a:srgbClr val="FF0000"/>
    <a:srgbClr val="6600FF"/>
    <a:srgbClr val="66FF33"/>
    <a:srgbClr val="009900"/>
    <a:srgbClr val="127412"/>
    <a:srgbClr val="663300"/>
    <a:srgbClr val="3333CC"/>
  </p:clrMru>
</p:presentationPr>
</file>

<file path=ppt/tableStyles.xml><?xml version="1.0" encoding="utf-8"?>
<a:tblStyleLst xmlns:a="http://schemas.openxmlformats.org/drawingml/2006/main" def="{5C22544A-7EE6-4342-B048-85BDC9FD1C3A}">
  <a:tblStyle styleId="{0E3FDE45-AF77-4B5C-9715-49D594BDF05E}" styleName="淺色樣式 1 - 輔色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淺色樣式 3 - 輔色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淺色樣式 2 - 輔色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CF1AB2-1976-4502-BF36-3FF5EA218861}" styleName="中等深淺樣式 4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FECB4D8-DB02-4DC6-A0A2-4F2EBAE1DC90}" styleName="中等深淺樣式 1 - 輔色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505E3EF-67EA-436B-97B2-0124C06EBD24}" styleName="中等深淺樣式 4 - 輔色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中等深淺樣式 4 - 輔色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113A9D2-9D6B-4929-AA2D-F23B5EE8CBE7}" styleName="佈景主題樣式 2 - 輔色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301B821-A1FF-4177-AEE7-76D212191A09}" styleName="中等深淺樣式 1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799B23B-EC83-4686-B30A-512413B5E67A}" styleName="淺色樣式 3 - 輔色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2DE63D5-997A-4646-A377-4702673A728D}" styleName="淺色樣式 2 - 輔色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35758FB7-9AC5-4552-8A53-C91805E547FA}" styleName="佈景主題樣式 1 - 輔色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66" autoAdjust="0"/>
    <p:restoredTop sz="89110" autoAdjust="0"/>
  </p:normalViewPr>
  <p:slideViewPr>
    <p:cSldViewPr>
      <p:cViewPr>
        <p:scale>
          <a:sx n="63" d="100"/>
          <a:sy n="63" d="100"/>
        </p:scale>
        <p:origin x="-1858" y="-6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22584"/>
    </p:cViewPr>
  </p:sorterViewPr>
  <p:notesViewPr>
    <p:cSldViewPr>
      <p:cViewPr>
        <p:scale>
          <a:sx n="75" d="100"/>
          <a:sy n="75" d="100"/>
        </p:scale>
        <p:origin x="-1338" y="72"/>
      </p:cViewPr>
      <p:guideLst>
        <p:guide orient="horz" pos="3119"/>
        <p:guide pos="2133"/>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35288" cy="495300"/>
          </a:xfrm>
          <a:prstGeom prst="rect">
            <a:avLst/>
          </a:prstGeom>
        </p:spPr>
        <p:txBody>
          <a:bodyPr vert="horz" lIns="91036" tIns="45518" rIns="91036" bIns="45518" rtlCol="0"/>
          <a:lstStyle>
            <a:lvl1pPr algn="l">
              <a:lnSpc>
                <a:spcPct val="100000"/>
              </a:lnSpc>
              <a:defRPr kumimoji="0" sz="1200">
                <a:solidFill>
                  <a:schemeClr val="tx1"/>
                </a:solidFill>
                <a:latin typeface="Arial" pitchFamily="34" charset="0"/>
                <a:ea typeface="+mn-ea"/>
              </a:defRPr>
            </a:lvl1pPr>
          </a:lstStyle>
          <a:p>
            <a:pPr>
              <a:defRPr/>
            </a:pPr>
            <a:endParaRPr lang="zh-TW" altLang="en-US"/>
          </a:p>
        </p:txBody>
      </p:sp>
      <p:sp>
        <p:nvSpPr>
          <p:cNvPr id="3" name="日期版面配置區 2"/>
          <p:cNvSpPr>
            <a:spLocks noGrp="1"/>
          </p:cNvSpPr>
          <p:nvPr>
            <p:ph type="dt" sz="quarter" idx="1"/>
          </p:nvPr>
        </p:nvSpPr>
        <p:spPr>
          <a:xfrm>
            <a:off x="3835400" y="0"/>
            <a:ext cx="2935288" cy="495300"/>
          </a:xfrm>
          <a:prstGeom prst="rect">
            <a:avLst/>
          </a:prstGeom>
        </p:spPr>
        <p:txBody>
          <a:bodyPr vert="horz" lIns="91036" tIns="45518" rIns="91036" bIns="45518" rtlCol="0"/>
          <a:lstStyle>
            <a:lvl1pPr algn="r">
              <a:lnSpc>
                <a:spcPct val="100000"/>
              </a:lnSpc>
              <a:defRPr kumimoji="0" sz="1200">
                <a:solidFill>
                  <a:schemeClr val="tx1"/>
                </a:solidFill>
                <a:latin typeface="Arial" pitchFamily="34" charset="0"/>
                <a:ea typeface="+mn-ea"/>
              </a:defRPr>
            </a:lvl1pPr>
          </a:lstStyle>
          <a:p>
            <a:pPr>
              <a:defRPr/>
            </a:pPr>
            <a:endParaRPr lang="zh-TW" altLang="en-US"/>
          </a:p>
        </p:txBody>
      </p:sp>
      <p:sp>
        <p:nvSpPr>
          <p:cNvPr id="4" name="頁尾版面配置區 3"/>
          <p:cNvSpPr>
            <a:spLocks noGrp="1"/>
          </p:cNvSpPr>
          <p:nvPr>
            <p:ph type="ftr" sz="quarter" idx="2"/>
          </p:nvPr>
        </p:nvSpPr>
        <p:spPr>
          <a:xfrm>
            <a:off x="0" y="9405938"/>
            <a:ext cx="2935288" cy="495300"/>
          </a:xfrm>
          <a:prstGeom prst="rect">
            <a:avLst/>
          </a:prstGeom>
        </p:spPr>
        <p:txBody>
          <a:bodyPr vert="horz" lIns="91036" tIns="45518" rIns="91036" bIns="45518" rtlCol="0" anchor="b"/>
          <a:lstStyle>
            <a:lvl1pPr algn="l">
              <a:lnSpc>
                <a:spcPct val="100000"/>
              </a:lnSpc>
              <a:defRPr kumimoji="0" sz="1200">
                <a:solidFill>
                  <a:schemeClr val="tx1"/>
                </a:solidFill>
                <a:latin typeface="Arial" pitchFamily="34" charset="0"/>
                <a:ea typeface="+mn-ea"/>
              </a:defRPr>
            </a:lvl1pPr>
          </a:lstStyle>
          <a:p>
            <a:pPr>
              <a:defRPr/>
            </a:pPr>
            <a:endParaRPr lang="zh-TW" altLang="en-US"/>
          </a:p>
        </p:txBody>
      </p:sp>
      <p:sp>
        <p:nvSpPr>
          <p:cNvPr id="5" name="投影片編號版面配置區 4"/>
          <p:cNvSpPr>
            <a:spLocks noGrp="1"/>
          </p:cNvSpPr>
          <p:nvPr>
            <p:ph type="sldNum" sz="quarter" idx="3"/>
          </p:nvPr>
        </p:nvSpPr>
        <p:spPr>
          <a:xfrm>
            <a:off x="3835400" y="9405938"/>
            <a:ext cx="2935288" cy="495300"/>
          </a:xfrm>
          <a:prstGeom prst="rect">
            <a:avLst/>
          </a:prstGeom>
        </p:spPr>
        <p:txBody>
          <a:bodyPr vert="horz" lIns="91036" tIns="45518" rIns="91036" bIns="45518" rtlCol="0" anchor="b"/>
          <a:lstStyle>
            <a:lvl1pPr algn="r">
              <a:lnSpc>
                <a:spcPct val="100000"/>
              </a:lnSpc>
              <a:defRPr kumimoji="0" sz="1200">
                <a:solidFill>
                  <a:schemeClr val="tx1"/>
                </a:solidFill>
                <a:latin typeface="Arial" pitchFamily="34" charset="0"/>
                <a:ea typeface="+mn-ea"/>
              </a:defRPr>
            </a:lvl1pPr>
          </a:lstStyle>
          <a:p>
            <a:pPr>
              <a:defRPr/>
            </a:pPr>
            <a:fld id="{DC504347-A4D3-4783-9AA8-693CE195264C}"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35288" cy="495300"/>
          </a:xfrm>
          <a:prstGeom prst="rect">
            <a:avLst/>
          </a:prstGeom>
          <a:noFill/>
          <a:ln w="9525">
            <a:noFill/>
            <a:miter lim="800000"/>
            <a:headEnd/>
            <a:tailEnd/>
          </a:ln>
          <a:effectLst/>
        </p:spPr>
        <p:txBody>
          <a:bodyPr vert="horz" wrap="square" lIns="91036" tIns="45518" rIns="91036" bIns="45518" numCol="1" anchor="t" anchorCtr="0" compatLnSpc="1">
            <a:prstTxWarp prst="textNoShape">
              <a:avLst/>
            </a:prstTxWarp>
          </a:bodyPr>
          <a:lstStyle>
            <a:lvl1pPr algn="l">
              <a:lnSpc>
                <a:spcPct val="100000"/>
              </a:lnSpc>
              <a:defRPr kumimoji="0" sz="1200">
                <a:solidFill>
                  <a:schemeClr val="tx1"/>
                </a:solidFill>
                <a:latin typeface="Arial" pitchFamily="34" charset="0"/>
                <a:ea typeface="+mn-ea"/>
              </a:defRPr>
            </a:lvl1pPr>
          </a:lstStyle>
          <a:p>
            <a:pPr>
              <a:defRPr/>
            </a:pPr>
            <a:endParaRPr lang="en-US" altLang="zh-TW"/>
          </a:p>
        </p:txBody>
      </p:sp>
      <p:sp>
        <p:nvSpPr>
          <p:cNvPr id="45059" name="Rectangle 3"/>
          <p:cNvSpPr>
            <a:spLocks noGrp="1" noChangeArrowheads="1"/>
          </p:cNvSpPr>
          <p:nvPr>
            <p:ph type="dt" idx="1"/>
          </p:nvPr>
        </p:nvSpPr>
        <p:spPr bwMode="auto">
          <a:xfrm>
            <a:off x="3835400" y="0"/>
            <a:ext cx="2935288" cy="495300"/>
          </a:xfrm>
          <a:prstGeom prst="rect">
            <a:avLst/>
          </a:prstGeom>
          <a:noFill/>
          <a:ln w="9525">
            <a:noFill/>
            <a:miter lim="800000"/>
            <a:headEnd/>
            <a:tailEnd/>
          </a:ln>
          <a:effectLst/>
        </p:spPr>
        <p:txBody>
          <a:bodyPr vert="horz" wrap="square" lIns="91036" tIns="45518" rIns="91036" bIns="45518" numCol="1" anchor="t" anchorCtr="0" compatLnSpc="1">
            <a:prstTxWarp prst="textNoShape">
              <a:avLst/>
            </a:prstTxWarp>
          </a:bodyPr>
          <a:lstStyle>
            <a:lvl1pPr algn="r">
              <a:lnSpc>
                <a:spcPct val="100000"/>
              </a:lnSpc>
              <a:defRPr kumimoji="0" sz="1200">
                <a:solidFill>
                  <a:schemeClr val="tx1"/>
                </a:solidFill>
                <a:latin typeface="Arial" pitchFamily="34" charset="0"/>
                <a:ea typeface="+mn-ea"/>
              </a:defRPr>
            </a:lvl1pPr>
          </a:lstStyle>
          <a:p>
            <a:pPr>
              <a:defRPr/>
            </a:pPr>
            <a:endParaRPr lang="en-US" altLang="zh-TW"/>
          </a:p>
        </p:txBody>
      </p:sp>
      <p:sp>
        <p:nvSpPr>
          <p:cNvPr id="79876" name="Rectangle 4"/>
          <p:cNvSpPr>
            <a:spLocks noGrp="1" noRot="1" noChangeAspect="1" noChangeArrowheads="1" noTextEdit="1"/>
          </p:cNvSpPr>
          <p:nvPr>
            <p:ph type="sldImg" idx="2"/>
          </p:nvPr>
        </p:nvSpPr>
        <p:spPr bwMode="auto">
          <a:xfrm>
            <a:off x="912813" y="742950"/>
            <a:ext cx="4948237" cy="3711575"/>
          </a:xfrm>
          <a:prstGeom prst="rect">
            <a:avLst/>
          </a:prstGeom>
          <a:noFill/>
          <a:ln w="9525">
            <a:solidFill>
              <a:srgbClr val="000000"/>
            </a:solidFill>
            <a:miter lim="800000"/>
            <a:headEnd/>
            <a:tailEnd/>
          </a:ln>
        </p:spPr>
      </p:sp>
      <p:sp>
        <p:nvSpPr>
          <p:cNvPr id="45061" name="Rectangle 5"/>
          <p:cNvSpPr>
            <a:spLocks noGrp="1" noChangeArrowheads="1"/>
          </p:cNvSpPr>
          <p:nvPr>
            <p:ph type="body" sz="quarter" idx="3"/>
          </p:nvPr>
        </p:nvSpPr>
        <p:spPr bwMode="auto">
          <a:xfrm>
            <a:off x="677863" y="4703763"/>
            <a:ext cx="5418137" cy="4456112"/>
          </a:xfrm>
          <a:prstGeom prst="rect">
            <a:avLst/>
          </a:prstGeom>
          <a:noFill/>
          <a:ln w="9525">
            <a:noFill/>
            <a:miter lim="800000"/>
            <a:headEnd/>
            <a:tailEnd/>
          </a:ln>
          <a:effectLst/>
        </p:spPr>
        <p:txBody>
          <a:bodyPr vert="horz" wrap="square" lIns="91036" tIns="45518" rIns="91036" bIns="45518" numCol="1" anchor="t" anchorCtr="0" compatLnSpc="1">
            <a:prstTxWarp prst="textNoShape">
              <a:avLst/>
            </a:prstTxWarp>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45062" name="Rectangle 6"/>
          <p:cNvSpPr>
            <a:spLocks noGrp="1" noChangeArrowheads="1"/>
          </p:cNvSpPr>
          <p:nvPr>
            <p:ph type="ftr" sz="quarter" idx="4"/>
          </p:nvPr>
        </p:nvSpPr>
        <p:spPr bwMode="auto">
          <a:xfrm>
            <a:off x="0" y="9405938"/>
            <a:ext cx="2935288" cy="495300"/>
          </a:xfrm>
          <a:prstGeom prst="rect">
            <a:avLst/>
          </a:prstGeom>
          <a:noFill/>
          <a:ln w="9525">
            <a:noFill/>
            <a:miter lim="800000"/>
            <a:headEnd/>
            <a:tailEnd/>
          </a:ln>
          <a:effectLst/>
        </p:spPr>
        <p:txBody>
          <a:bodyPr vert="horz" wrap="square" lIns="91036" tIns="45518" rIns="91036" bIns="45518" numCol="1" anchor="b" anchorCtr="0" compatLnSpc="1">
            <a:prstTxWarp prst="textNoShape">
              <a:avLst/>
            </a:prstTxWarp>
          </a:bodyPr>
          <a:lstStyle>
            <a:lvl1pPr algn="l">
              <a:lnSpc>
                <a:spcPct val="100000"/>
              </a:lnSpc>
              <a:defRPr kumimoji="0" sz="1200">
                <a:solidFill>
                  <a:schemeClr val="tx1"/>
                </a:solidFill>
                <a:latin typeface="Arial" pitchFamily="34" charset="0"/>
                <a:ea typeface="+mn-ea"/>
              </a:defRPr>
            </a:lvl1pPr>
          </a:lstStyle>
          <a:p>
            <a:pPr>
              <a:defRPr/>
            </a:pPr>
            <a:endParaRPr lang="en-US" altLang="zh-TW"/>
          </a:p>
        </p:txBody>
      </p:sp>
      <p:sp>
        <p:nvSpPr>
          <p:cNvPr id="45063" name="Rectangle 7"/>
          <p:cNvSpPr>
            <a:spLocks noGrp="1" noChangeArrowheads="1"/>
          </p:cNvSpPr>
          <p:nvPr>
            <p:ph type="sldNum" sz="quarter" idx="5"/>
          </p:nvPr>
        </p:nvSpPr>
        <p:spPr bwMode="auto">
          <a:xfrm>
            <a:off x="3835400" y="9405938"/>
            <a:ext cx="2935288" cy="495300"/>
          </a:xfrm>
          <a:prstGeom prst="rect">
            <a:avLst/>
          </a:prstGeom>
          <a:noFill/>
          <a:ln w="9525">
            <a:noFill/>
            <a:miter lim="800000"/>
            <a:headEnd/>
            <a:tailEnd/>
          </a:ln>
          <a:effectLst/>
        </p:spPr>
        <p:txBody>
          <a:bodyPr vert="horz" wrap="square" lIns="91036" tIns="45518" rIns="91036" bIns="45518" numCol="1" anchor="b" anchorCtr="0" compatLnSpc="1">
            <a:prstTxWarp prst="textNoShape">
              <a:avLst/>
            </a:prstTxWarp>
          </a:bodyPr>
          <a:lstStyle>
            <a:lvl1pPr algn="r">
              <a:lnSpc>
                <a:spcPct val="100000"/>
              </a:lnSpc>
              <a:defRPr kumimoji="0" sz="1200">
                <a:solidFill>
                  <a:schemeClr val="tx1"/>
                </a:solidFill>
                <a:latin typeface="Arial" pitchFamily="34" charset="0"/>
                <a:ea typeface="+mn-ea"/>
              </a:defRPr>
            </a:lvl1pPr>
          </a:lstStyle>
          <a:p>
            <a:pPr>
              <a:defRPr/>
            </a:pPr>
            <a:fld id="{8BCDEC35-3A27-4FC2-A10D-8032F13AB903}" type="slidenum">
              <a:rPr lang="zh-TW" altLang="en-US"/>
              <a:pPr>
                <a:defRPr/>
              </a:pPr>
              <a:t>‹#›</a:t>
            </a:fld>
            <a:endParaRPr lang="en-US" altLang="zh-TW"/>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p:txBody>
          <a:bodyPr/>
          <a:lstStyle/>
          <a:p>
            <a:pPr defTabSz="919753">
              <a:defRPr/>
            </a:pPr>
            <a:fld id="{34A049BA-3AF3-4465-A6F8-42811F083B93}" type="slidenum">
              <a:rPr lang="en-US" altLang="zh-TW" smtClean="0"/>
              <a:pPr defTabSz="919753">
                <a:defRPr/>
              </a:pPr>
              <a:t>4</a:t>
            </a:fld>
            <a:endParaRPr lang="en-US" altLang="zh-TW" dirty="0" smtClean="0"/>
          </a:p>
        </p:txBody>
      </p:sp>
      <p:sp>
        <p:nvSpPr>
          <p:cNvPr id="80899" name="Rectangle 1026"/>
          <p:cNvSpPr>
            <a:spLocks noGrp="1" noRot="1" noChangeAspect="1" noChangeArrowheads="1" noTextEdit="1"/>
          </p:cNvSpPr>
          <p:nvPr>
            <p:ph type="sldImg"/>
          </p:nvPr>
        </p:nvSpPr>
        <p:spPr>
          <a:xfrm>
            <a:off x="981075" y="776288"/>
            <a:ext cx="4862513" cy="3648075"/>
          </a:xfrm>
          <a:solidFill>
            <a:srgbClr val="FFFFFF"/>
          </a:solidFill>
          <a:ln/>
        </p:spPr>
      </p:sp>
      <p:sp>
        <p:nvSpPr>
          <p:cNvPr id="80900" name="Rectangle 1027"/>
          <p:cNvSpPr>
            <a:spLocks noGrp="1" noChangeArrowheads="1"/>
          </p:cNvSpPr>
          <p:nvPr>
            <p:ph type="body" idx="1"/>
          </p:nvPr>
        </p:nvSpPr>
        <p:spPr>
          <a:xfrm>
            <a:off x="917575" y="4738688"/>
            <a:ext cx="4976813" cy="4425950"/>
          </a:xfrm>
          <a:solidFill>
            <a:srgbClr val="FFFFFF"/>
          </a:solidFill>
          <a:ln>
            <a:solidFill>
              <a:schemeClr val="tx1"/>
            </a:solidFill>
          </a:ln>
        </p:spPr>
        <p:txBody>
          <a:bodyPr lIns="89486" tIns="44743" rIns="89486" bIns="44743"/>
          <a:lstStyle/>
          <a:p>
            <a:pPr marL="176213" indent="-176213">
              <a:lnSpc>
                <a:spcPct val="110000"/>
              </a:lnSpc>
              <a:spcBef>
                <a:spcPts val="38"/>
              </a:spcBef>
            </a:pPr>
            <a:endParaRPr lang="en-US" altLang="zh-TW" sz="1600" smtClean="0">
              <a:solidFill>
                <a:srgbClr val="C00000"/>
              </a:solidFill>
              <a:latin typeface="標楷體" pitchFamily="65" charset="-120"/>
              <a:ea typeface="標楷體" pitchFamily="65" charset="-120"/>
              <a:cs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p:txBody>
          <a:bodyPr/>
          <a:lstStyle/>
          <a:p>
            <a:pPr defTabSz="919753">
              <a:defRPr/>
            </a:pPr>
            <a:fld id="{BC2D6E74-4C11-4689-AB05-D8D82660E182}" type="slidenum">
              <a:rPr lang="en-US" altLang="zh-TW" smtClean="0"/>
              <a:pPr defTabSz="919753">
                <a:defRPr/>
              </a:pPr>
              <a:t>27</a:t>
            </a:fld>
            <a:endParaRPr lang="en-US" altLang="zh-TW" dirty="0" smtClean="0"/>
          </a:p>
        </p:txBody>
      </p:sp>
      <p:sp>
        <p:nvSpPr>
          <p:cNvPr id="91139" name="Rectangle 1026"/>
          <p:cNvSpPr>
            <a:spLocks noGrp="1" noRot="1" noChangeAspect="1" noChangeArrowheads="1" noTextEdit="1"/>
          </p:cNvSpPr>
          <p:nvPr>
            <p:ph type="sldImg"/>
          </p:nvPr>
        </p:nvSpPr>
        <p:spPr>
          <a:xfrm>
            <a:off x="981075" y="776288"/>
            <a:ext cx="4862513" cy="3648075"/>
          </a:xfrm>
          <a:solidFill>
            <a:srgbClr val="FFFFFF"/>
          </a:solidFill>
          <a:ln/>
        </p:spPr>
      </p:sp>
      <p:sp>
        <p:nvSpPr>
          <p:cNvPr id="91140" name="Rectangle 1027"/>
          <p:cNvSpPr>
            <a:spLocks noGrp="1" noChangeArrowheads="1"/>
          </p:cNvSpPr>
          <p:nvPr>
            <p:ph type="body" idx="1"/>
          </p:nvPr>
        </p:nvSpPr>
        <p:spPr>
          <a:xfrm>
            <a:off x="917575" y="4738688"/>
            <a:ext cx="4976813" cy="4425950"/>
          </a:xfrm>
          <a:solidFill>
            <a:srgbClr val="FFFFFF"/>
          </a:solidFill>
          <a:ln>
            <a:solidFill>
              <a:schemeClr val="tx1"/>
            </a:solidFill>
          </a:ln>
        </p:spPr>
        <p:txBody>
          <a:bodyPr lIns="89486" tIns="44743" rIns="89486" bIns="44743"/>
          <a:lstStyle/>
          <a:p>
            <a:pPr marL="176213" indent="-176213">
              <a:lnSpc>
                <a:spcPct val="110000"/>
              </a:lnSpc>
              <a:spcBef>
                <a:spcPts val="38"/>
              </a:spcBef>
            </a:pPr>
            <a:endParaRPr lang="en-US" altLang="zh-TW" sz="1600" smtClean="0">
              <a:solidFill>
                <a:srgbClr val="C00000"/>
              </a:solidFill>
              <a:latin typeface="標楷體" pitchFamily="65" charset="-120"/>
              <a:ea typeface="標楷體" pitchFamily="65" charset="-120"/>
              <a:cs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p:txBody>
          <a:bodyPr/>
          <a:lstStyle/>
          <a:p>
            <a:pPr defTabSz="919753">
              <a:defRPr/>
            </a:pPr>
            <a:fld id="{ABBDCD80-92A9-4184-98D1-568F0C84865E}" type="slidenum">
              <a:rPr lang="en-US" altLang="zh-TW" smtClean="0"/>
              <a:pPr defTabSz="919753">
                <a:defRPr/>
              </a:pPr>
              <a:t>28</a:t>
            </a:fld>
            <a:endParaRPr lang="en-US" altLang="zh-TW" dirty="0" smtClean="0"/>
          </a:p>
        </p:txBody>
      </p:sp>
      <p:sp>
        <p:nvSpPr>
          <p:cNvPr id="92163" name="Rectangle 1026"/>
          <p:cNvSpPr>
            <a:spLocks noGrp="1" noRot="1" noChangeAspect="1" noChangeArrowheads="1" noTextEdit="1"/>
          </p:cNvSpPr>
          <p:nvPr>
            <p:ph type="sldImg"/>
          </p:nvPr>
        </p:nvSpPr>
        <p:spPr>
          <a:xfrm>
            <a:off x="981075" y="776288"/>
            <a:ext cx="4862513" cy="3648075"/>
          </a:xfrm>
          <a:solidFill>
            <a:srgbClr val="FFFFFF"/>
          </a:solidFill>
          <a:ln/>
        </p:spPr>
      </p:sp>
      <p:sp>
        <p:nvSpPr>
          <p:cNvPr id="92164" name="Rectangle 1027"/>
          <p:cNvSpPr>
            <a:spLocks noGrp="1" noChangeArrowheads="1"/>
          </p:cNvSpPr>
          <p:nvPr>
            <p:ph type="body" idx="1"/>
          </p:nvPr>
        </p:nvSpPr>
        <p:spPr>
          <a:xfrm>
            <a:off x="917575" y="4738688"/>
            <a:ext cx="4976813" cy="4425950"/>
          </a:xfrm>
          <a:solidFill>
            <a:srgbClr val="FFFFFF"/>
          </a:solidFill>
          <a:ln>
            <a:solidFill>
              <a:schemeClr val="tx1"/>
            </a:solidFill>
          </a:ln>
        </p:spPr>
        <p:txBody>
          <a:bodyPr lIns="89486" tIns="44743" rIns="89486" bIns="44743"/>
          <a:lstStyle/>
          <a:p>
            <a:pPr marL="176213" indent="-176213">
              <a:lnSpc>
                <a:spcPct val="110000"/>
              </a:lnSpc>
              <a:spcBef>
                <a:spcPts val="38"/>
              </a:spcBef>
            </a:pPr>
            <a:endParaRPr lang="en-US" altLang="zh-TW" sz="1600" smtClean="0">
              <a:solidFill>
                <a:srgbClr val="C00000"/>
              </a:solidFill>
              <a:latin typeface="標楷體" pitchFamily="65" charset="-120"/>
              <a:ea typeface="標楷體" pitchFamily="65" charset="-120"/>
              <a:cs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p:txBody>
          <a:bodyPr/>
          <a:lstStyle/>
          <a:p>
            <a:pPr defTabSz="919753">
              <a:defRPr/>
            </a:pPr>
            <a:fld id="{49934D87-2346-44BC-9A85-9B948677564E}" type="slidenum">
              <a:rPr lang="en-US" altLang="zh-TW" smtClean="0"/>
              <a:pPr defTabSz="919753">
                <a:defRPr/>
              </a:pPr>
              <a:t>29</a:t>
            </a:fld>
            <a:endParaRPr lang="en-US" altLang="zh-TW" dirty="0" smtClean="0"/>
          </a:p>
        </p:txBody>
      </p:sp>
      <p:sp>
        <p:nvSpPr>
          <p:cNvPr id="93187" name="Rectangle 1026"/>
          <p:cNvSpPr>
            <a:spLocks noGrp="1" noRot="1" noChangeAspect="1" noChangeArrowheads="1" noTextEdit="1"/>
          </p:cNvSpPr>
          <p:nvPr>
            <p:ph type="sldImg"/>
          </p:nvPr>
        </p:nvSpPr>
        <p:spPr>
          <a:xfrm>
            <a:off x="981075" y="776288"/>
            <a:ext cx="4862513" cy="3648075"/>
          </a:xfrm>
          <a:solidFill>
            <a:srgbClr val="FFFFFF"/>
          </a:solidFill>
          <a:ln/>
        </p:spPr>
      </p:sp>
      <p:sp>
        <p:nvSpPr>
          <p:cNvPr id="93188" name="Rectangle 1027"/>
          <p:cNvSpPr>
            <a:spLocks noGrp="1" noChangeArrowheads="1"/>
          </p:cNvSpPr>
          <p:nvPr>
            <p:ph type="body" idx="1"/>
          </p:nvPr>
        </p:nvSpPr>
        <p:spPr>
          <a:xfrm>
            <a:off x="917575" y="4738688"/>
            <a:ext cx="4976813" cy="4425950"/>
          </a:xfrm>
          <a:solidFill>
            <a:srgbClr val="FFFFFF"/>
          </a:solidFill>
          <a:ln>
            <a:solidFill>
              <a:schemeClr val="tx1"/>
            </a:solidFill>
          </a:ln>
        </p:spPr>
        <p:txBody>
          <a:bodyPr lIns="89486" tIns="44743" rIns="89486" bIns="44743"/>
          <a:lstStyle/>
          <a:p>
            <a:pPr marL="176213" indent="-176213">
              <a:lnSpc>
                <a:spcPct val="110000"/>
              </a:lnSpc>
              <a:spcBef>
                <a:spcPts val="38"/>
              </a:spcBef>
            </a:pPr>
            <a:endParaRPr lang="en-US" altLang="zh-TW" sz="1600" smtClean="0">
              <a:solidFill>
                <a:srgbClr val="C00000"/>
              </a:solidFill>
              <a:latin typeface="標楷體" pitchFamily="65" charset="-120"/>
              <a:ea typeface="標楷體" pitchFamily="65" charset="-120"/>
              <a:cs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p:txBody>
          <a:bodyPr/>
          <a:lstStyle/>
          <a:p>
            <a:pPr defTabSz="919735">
              <a:defRPr/>
            </a:pPr>
            <a:fld id="{6A935AB0-98CE-4E53-9038-71E91D385B8A}" type="slidenum">
              <a:rPr lang="en-US" altLang="zh-TW" smtClean="0"/>
              <a:pPr defTabSz="919735">
                <a:defRPr/>
              </a:pPr>
              <a:t>6</a:t>
            </a:fld>
            <a:endParaRPr lang="en-US" altLang="zh-TW" dirty="0" smtClean="0"/>
          </a:p>
        </p:txBody>
      </p:sp>
      <p:sp>
        <p:nvSpPr>
          <p:cNvPr id="81923" name="Rectangle 1026"/>
          <p:cNvSpPr>
            <a:spLocks noGrp="1" noRot="1" noChangeAspect="1" noChangeArrowheads="1" noTextEdit="1"/>
          </p:cNvSpPr>
          <p:nvPr>
            <p:ph type="sldImg"/>
          </p:nvPr>
        </p:nvSpPr>
        <p:spPr>
          <a:xfrm>
            <a:off x="981075" y="776288"/>
            <a:ext cx="4862513" cy="3648075"/>
          </a:xfrm>
          <a:solidFill>
            <a:srgbClr val="FFFFFF"/>
          </a:solidFill>
          <a:ln/>
        </p:spPr>
      </p:sp>
      <p:sp>
        <p:nvSpPr>
          <p:cNvPr id="81924" name="Rectangle 1027"/>
          <p:cNvSpPr>
            <a:spLocks noGrp="1" noChangeArrowheads="1"/>
          </p:cNvSpPr>
          <p:nvPr>
            <p:ph type="body" idx="1"/>
          </p:nvPr>
        </p:nvSpPr>
        <p:spPr>
          <a:xfrm>
            <a:off x="917575" y="4738688"/>
            <a:ext cx="4976813" cy="4425950"/>
          </a:xfrm>
          <a:solidFill>
            <a:srgbClr val="FFFFFF"/>
          </a:solidFill>
          <a:ln>
            <a:solidFill>
              <a:schemeClr val="tx1"/>
            </a:solidFill>
          </a:ln>
        </p:spPr>
        <p:txBody>
          <a:bodyPr lIns="89485" tIns="44742" rIns="89485" bIns="44742"/>
          <a:lstStyle/>
          <a:p>
            <a:pPr marL="176213" indent="-176213">
              <a:lnSpc>
                <a:spcPct val="110000"/>
              </a:lnSpc>
              <a:spcBef>
                <a:spcPts val="38"/>
              </a:spcBef>
            </a:pPr>
            <a:endParaRPr lang="en-US" altLang="zh-TW" sz="1600" smtClean="0">
              <a:solidFill>
                <a:srgbClr val="C00000"/>
              </a:solidFill>
              <a:latin typeface="標楷體" pitchFamily="65" charset="-120"/>
              <a:ea typeface="標楷體" pitchFamily="65" charset="-120"/>
              <a:cs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p:txBody>
          <a:bodyPr/>
          <a:lstStyle/>
          <a:p>
            <a:pPr defTabSz="919753">
              <a:defRPr/>
            </a:pPr>
            <a:fld id="{5CEF831A-E536-4DE5-8829-FA493847D70B}" type="slidenum">
              <a:rPr lang="en-US" altLang="zh-TW" smtClean="0"/>
              <a:pPr defTabSz="919753">
                <a:defRPr/>
              </a:pPr>
              <a:t>7</a:t>
            </a:fld>
            <a:endParaRPr lang="en-US" altLang="zh-TW" dirty="0" smtClean="0"/>
          </a:p>
        </p:txBody>
      </p:sp>
      <p:sp>
        <p:nvSpPr>
          <p:cNvPr id="82947" name="Rectangle 1026"/>
          <p:cNvSpPr>
            <a:spLocks noGrp="1" noRot="1" noChangeAspect="1" noChangeArrowheads="1" noTextEdit="1"/>
          </p:cNvSpPr>
          <p:nvPr>
            <p:ph type="sldImg"/>
          </p:nvPr>
        </p:nvSpPr>
        <p:spPr>
          <a:xfrm>
            <a:off x="981075" y="776288"/>
            <a:ext cx="4862513" cy="3648075"/>
          </a:xfrm>
          <a:solidFill>
            <a:srgbClr val="FFFFFF"/>
          </a:solidFill>
          <a:ln/>
        </p:spPr>
      </p:sp>
      <p:sp>
        <p:nvSpPr>
          <p:cNvPr id="82948" name="Rectangle 1027"/>
          <p:cNvSpPr>
            <a:spLocks noGrp="1" noChangeArrowheads="1"/>
          </p:cNvSpPr>
          <p:nvPr>
            <p:ph type="body" idx="1"/>
          </p:nvPr>
        </p:nvSpPr>
        <p:spPr>
          <a:xfrm>
            <a:off x="917575" y="4738688"/>
            <a:ext cx="4976813" cy="4425950"/>
          </a:xfrm>
          <a:solidFill>
            <a:srgbClr val="FFFFFF"/>
          </a:solidFill>
          <a:ln>
            <a:solidFill>
              <a:schemeClr val="tx1"/>
            </a:solidFill>
          </a:ln>
        </p:spPr>
        <p:txBody>
          <a:bodyPr lIns="89486" tIns="44743" rIns="89486" bIns="44743"/>
          <a:lstStyle/>
          <a:p>
            <a:pPr marL="176213" indent="-176213">
              <a:lnSpc>
                <a:spcPct val="110000"/>
              </a:lnSpc>
              <a:spcBef>
                <a:spcPts val="38"/>
              </a:spcBef>
            </a:pPr>
            <a:endParaRPr lang="en-US" altLang="zh-TW" sz="1600" smtClean="0">
              <a:solidFill>
                <a:srgbClr val="C00000"/>
              </a:solidFill>
              <a:latin typeface="標楷體" pitchFamily="65" charset="-120"/>
              <a:ea typeface="標楷體" pitchFamily="65" charset="-120"/>
              <a:cs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p:txBody>
          <a:bodyPr/>
          <a:lstStyle/>
          <a:p>
            <a:pPr defTabSz="919753">
              <a:defRPr/>
            </a:pPr>
            <a:fld id="{F65E8FB3-0E17-4AFC-B643-A53BEC2AEEB1}" type="slidenum">
              <a:rPr lang="en-US" altLang="zh-TW" smtClean="0"/>
              <a:pPr defTabSz="919753">
                <a:defRPr/>
              </a:pPr>
              <a:t>16</a:t>
            </a:fld>
            <a:endParaRPr lang="en-US" altLang="zh-TW" dirty="0" smtClean="0"/>
          </a:p>
        </p:txBody>
      </p:sp>
      <p:sp>
        <p:nvSpPr>
          <p:cNvPr id="83971" name="Rectangle 1026"/>
          <p:cNvSpPr>
            <a:spLocks noGrp="1" noRot="1" noChangeAspect="1" noChangeArrowheads="1" noTextEdit="1"/>
          </p:cNvSpPr>
          <p:nvPr>
            <p:ph type="sldImg"/>
          </p:nvPr>
        </p:nvSpPr>
        <p:spPr>
          <a:xfrm>
            <a:off x="981075" y="776288"/>
            <a:ext cx="4862513" cy="3648075"/>
          </a:xfrm>
          <a:solidFill>
            <a:srgbClr val="FFFFFF"/>
          </a:solidFill>
          <a:ln/>
        </p:spPr>
      </p:sp>
      <p:sp>
        <p:nvSpPr>
          <p:cNvPr id="83972" name="Rectangle 1027"/>
          <p:cNvSpPr>
            <a:spLocks noGrp="1" noChangeArrowheads="1"/>
          </p:cNvSpPr>
          <p:nvPr>
            <p:ph type="body" idx="1"/>
          </p:nvPr>
        </p:nvSpPr>
        <p:spPr>
          <a:xfrm>
            <a:off x="917575" y="4738688"/>
            <a:ext cx="4976813" cy="4425950"/>
          </a:xfrm>
          <a:solidFill>
            <a:srgbClr val="FFFFFF"/>
          </a:solidFill>
          <a:ln>
            <a:solidFill>
              <a:schemeClr val="tx1"/>
            </a:solidFill>
          </a:ln>
        </p:spPr>
        <p:txBody>
          <a:bodyPr lIns="89486" tIns="44743" rIns="89486" bIns="44743"/>
          <a:lstStyle/>
          <a:p>
            <a:pPr marL="176213" indent="-176213">
              <a:lnSpc>
                <a:spcPct val="110000"/>
              </a:lnSpc>
              <a:spcBef>
                <a:spcPts val="38"/>
              </a:spcBef>
            </a:pPr>
            <a:endParaRPr lang="en-US" altLang="zh-TW" sz="1600" smtClean="0">
              <a:solidFill>
                <a:srgbClr val="C00000"/>
              </a:solidFill>
              <a:latin typeface="標楷體" pitchFamily="65" charset="-120"/>
              <a:ea typeface="標楷體" pitchFamily="65" charset="-120"/>
              <a:cs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p:txBody>
          <a:bodyPr/>
          <a:lstStyle/>
          <a:p>
            <a:pPr defTabSz="919753">
              <a:defRPr/>
            </a:pPr>
            <a:fld id="{5996EF7B-40A1-4FB4-BFA8-6AAC3674BEFD}" type="slidenum">
              <a:rPr lang="en-US" altLang="zh-TW" smtClean="0"/>
              <a:pPr defTabSz="919753">
                <a:defRPr/>
              </a:pPr>
              <a:t>17</a:t>
            </a:fld>
            <a:endParaRPr lang="en-US" altLang="zh-TW" dirty="0" smtClean="0"/>
          </a:p>
        </p:txBody>
      </p:sp>
      <p:sp>
        <p:nvSpPr>
          <p:cNvPr id="84995" name="Rectangle 1026"/>
          <p:cNvSpPr>
            <a:spLocks noGrp="1" noRot="1" noChangeAspect="1" noChangeArrowheads="1" noTextEdit="1"/>
          </p:cNvSpPr>
          <p:nvPr>
            <p:ph type="sldImg"/>
          </p:nvPr>
        </p:nvSpPr>
        <p:spPr>
          <a:xfrm>
            <a:off x="981075" y="776288"/>
            <a:ext cx="4862513" cy="3648075"/>
          </a:xfrm>
          <a:solidFill>
            <a:srgbClr val="FFFFFF"/>
          </a:solidFill>
          <a:ln/>
        </p:spPr>
      </p:sp>
      <p:sp>
        <p:nvSpPr>
          <p:cNvPr id="84996" name="Rectangle 1027"/>
          <p:cNvSpPr>
            <a:spLocks noGrp="1" noChangeArrowheads="1"/>
          </p:cNvSpPr>
          <p:nvPr>
            <p:ph type="body" idx="1"/>
          </p:nvPr>
        </p:nvSpPr>
        <p:spPr>
          <a:xfrm>
            <a:off x="917575" y="4738688"/>
            <a:ext cx="4976813" cy="4425950"/>
          </a:xfrm>
          <a:solidFill>
            <a:srgbClr val="FFFFFF"/>
          </a:solidFill>
          <a:ln>
            <a:solidFill>
              <a:schemeClr val="tx1"/>
            </a:solidFill>
          </a:ln>
        </p:spPr>
        <p:txBody>
          <a:bodyPr lIns="89486" tIns="44743" rIns="89486" bIns="44743"/>
          <a:lstStyle/>
          <a:p>
            <a:pPr marL="176213" indent="-176213">
              <a:lnSpc>
                <a:spcPct val="110000"/>
              </a:lnSpc>
              <a:spcBef>
                <a:spcPts val="38"/>
              </a:spcBef>
            </a:pPr>
            <a:endParaRPr lang="en-US" altLang="zh-TW" sz="1600" smtClean="0">
              <a:solidFill>
                <a:srgbClr val="C00000"/>
              </a:solidFill>
              <a:latin typeface="標楷體" pitchFamily="65" charset="-120"/>
              <a:ea typeface="標楷體" pitchFamily="65" charset="-120"/>
              <a:cs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p:txBody>
          <a:bodyPr/>
          <a:lstStyle/>
          <a:p>
            <a:pPr defTabSz="919753">
              <a:defRPr/>
            </a:pPr>
            <a:fld id="{B81FE45A-428A-4EBC-A13A-39C6BD5E4CA6}" type="slidenum">
              <a:rPr lang="en-US" altLang="zh-TW" smtClean="0"/>
              <a:pPr defTabSz="919753">
                <a:defRPr/>
              </a:pPr>
              <a:t>18</a:t>
            </a:fld>
            <a:endParaRPr lang="en-US" altLang="zh-TW" dirty="0" smtClean="0"/>
          </a:p>
        </p:txBody>
      </p:sp>
      <p:sp>
        <p:nvSpPr>
          <p:cNvPr id="86019" name="Rectangle 1026"/>
          <p:cNvSpPr>
            <a:spLocks noGrp="1" noRot="1" noChangeAspect="1" noChangeArrowheads="1" noTextEdit="1"/>
          </p:cNvSpPr>
          <p:nvPr>
            <p:ph type="sldImg"/>
          </p:nvPr>
        </p:nvSpPr>
        <p:spPr>
          <a:xfrm>
            <a:off x="981075" y="776288"/>
            <a:ext cx="4862513" cy="3648075"/>
          </a:xfrm>
          <a:solidFill>
            <a:srgbClr val="FFFFFF"/>
          </a:solidFill>
          <a:ln/>
        </p:spPr>
      </p:sp>
      <p:sp>
        <p:nvSpPr>
          <p:cNvPr id="86020" name="Rectangle 1027"/>
          <p:cNvSpPr>
            <a:spLocks noGrp="1" noChangeArrowheads="1"/>
          </p:cNvSpPr>
          <p:nvPr>
            <p:ph type="body" idx="1"/>
          </p:nvPr>
        </p:nvSpPr>
        <p:spPr>
          <a:xfrm>
            <a:off x="917575" y="4738688"/>
            <a:ext cx="4976813" cy="4425950"/>
          </a:xfrm>
          <a:solidFill>
            <a:srgbClr val="FFFFFF"/>
          </a:solidFill>
          <a:ln>
            <a:solidFill>
              <a:schemeClr val="tx1"/>
            </a:solidFill>
          </a:ln>
        </p:spPr>
        <p:txBody>
          <a:bodyPr lIns="89486" tIns="44743" rIns="89486" bIns="44743"/>
          <a:lstStyle/>
          <a:p>
            <a:pPr marL="176213" indent="-176213">
              <a:lnSpc>
                <a:spcPct val="110000"/>
              </a:lnSpc>
              <a:spcBef>
                <a:spcPts val="38"/>
              </a:spcBef>
            </a:pPr>
            <a:endParaRPr lang="en-US" altLang="zh-TW" sz="1600" smtClean="0">
              <a:solidFill>
                <a:srgbClr val="C00000"/>
              </a:solidFill>
              <a:latin typeface="標楷體" pitchFamily="65" charset="-120"/>
              <a:ea typeface="標楷體" pitchFamily="65" charset="-120"/>
              <a:cs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p:txBody>
          <a:bodyPr/>
          <a:lstStyle/>
          <a:p>
            <a:pPr defTabSz="919753">
              <a:defRPr/>
            </a:pPr>
            <a:fld id="{0D78DEDC-6A51-4CD7-B326-5AEDA6D7A4FE}" type="slidenum">
              <a:rPr lang="en-US" altLang="zh-TW" smtClean="0"/>
              <a:pPr defTabSz="919753">
                <a:defRPr/>
              </a:pPr>
              <a:t>22</a:t>
            </a:fld>
            <a:endParaRPr lang="en-US" altLang="zh-TW" dirty="0" smtClean="0"/>
          </a:p>
        </p:txBody>
      </p:sp>
      <p:sp>
        <p:nvSpPr>
          <p:cNvPr id="87043" name="Rectangle 1026"/>
          <p:cNvSpPr>
            <a:spLocks noGrp="1" noRot="1" noChangeAspect="1" noChangeArrowheads="1" noTextEdit="1"/>
          </p:cNvSpPr>
          <p:nvPr>
            <p:ph type="sldImg"/>
          </p:nvPr>
        </p:nvSpPr>
        <p:spPr>
          <a:xfrm>
            <a:off x="981075" y="776288"/>
            <a:ext cx="4862513" cy="3648075"/>
          </a:xfrm>
          <a:solidFill>
            <a:srgbClr val="FFFFFF"/>
          </a:solidFill>
          <a:ln/>
        </p:spPr>
      </p:sp>
      <p:sp>
        <p:nvSpPr>
          <p:cNvPr id="87044" name="Rectangle 1027"/>
          <p:cNvSpPr>
            <a:spLocks noGrp="1" noChangeArrowheads="1"/>
          </p:cNvSpPr>
          <p:nvPr>
            <p:ph type="body" idx="1"/>
          </p:nvPr>
        </p:nvSpPr>
        <p:spPr>
          <a:xfrm>
            <a:off x="917575" y="4738688"/>
            <a:ext cx="4976813" cy="4425950"/>
          </a:xfrm>
          <a:solidFill>
            <a:srgbClr val="FFFFFF"/>
          </a:solidFill>
          <a:ln>
            <a:solidFill>
              <a:schemeClr val="tx1"/>
            </a:solidFill>
          </a:ln>
        </p:spPr>
        <p:txBody>
          <a:bodyPr lIns="89486" tIns="44743" rIns="89486" bIns="44743"/>
          <a:lstStyle/>
          <a:p>
            <a:pPr marL="176213" indent="-176213">
              <a:lnSpc>
                <a:spcPct val="110000"/>
              </a:lnSpc>
              <a:spcBef>
                <a:spcPts val="38"/>
              </a:spcBef>
            </a:pPr>
            <a:endParaRPr lang="en-US" altLang="zh-TW" sz="1600" smtClean="0">
              <a:solidFill>
                <a:srgbClr val="C00000"/>
              </a:solidFill>
              <a:latin typeface="標楷體" pitchFamily="65" charset="-120"/>
              <a:ea typeface="標楷體" pitchFamily="65" charset="-120"/>
              <a:cs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p:txBody>
          <a:bodyPr/>
          <a:lstStyle/>
          <a:p>
            <a:pPr defTabSz="919847">
              <a:defRPr/>
            </a:pPr>
            <a:fld id="{37C1B304-6674-4924-888D-6F0C905186C1}" type="slidenum">
              <a:rPr lang="en-US" altLang="zh-TW" smtClean="0"/>
              <a:pPr defTabSz="919847">
                <a:defRPr/>
              </a:pPr>
              <a:t>25</a:t>
            </a:fld>
            <a:endParaRPr lang="en-US" altLang="zh-TW" dirty="0" smtClean="0"/>
          </a:p>
        </p:txBody>
      </p:sp>
      <p:sp>
        <p:nvSpPr>
          <p:cNvPr id="89091" name="Rectangle 1026"/>
          <p:cNvSpPr>
            <a:spLocks noGrp="1" noRot="1" noChangeAspect="1" noChangeArrowheads="1" noTextEdit="1"/>
          </p:cNvSpPr>
          <p:nvPr>
            <p:ph type="sldImg"/>
          </p:nvPr>
        </p:nvSpPr>
        <p:spPr>
          <a:xfrm>
            <a:off x="981075" y="776288"/>
            <a:ext cx="4862513" cy="3648075"/>
          </a:xfrm>
          <a:solidFill>
            <a:srgbClr val="FFFFFF"/>
          </a:solidFill>
          <a:ln/>
        </p:spPr>
      </p:sp>
      <p:sp>
        <p:nvSpPr>
          <p:cNvPr id="89092" name="Rectangle 1027"/>
          <p:cNvSpPr>
            <a:spLocks noGrp="1" noChangeArrowheads="1"/>
          </p:cNvSpPr>
          <p:nvPr>
            <p:ph type="body" idx="1"/>
          </p:nvPr>
        </p:nvSpPr>
        <p:spPr>
          <a:xfrm>
            <a:off x="917575" y="4738688"/>
            <a:ext cx="4976813" cy="4425950"/>
          </a:xfrm>
          <a:solidFill>
            <a:srgbClr val="FFFFFF"/>
          </a:solidFill>
          <a:ln>
            <a:solidFill>
              <a:schemeClr val="tx1"/>
            </a:solidFill>
          </a:ln>
        </p:spPr>
        <p:txBody>
          <a:bodyPr lIns="89495" tIns="44747" rIns="89495" bIns="44747"/>
          <a:lstStyle/>
          <a:p>
            <a:pPr marL="176213" indent="-176213">
              <a:lnSpc>
                <a:spcPct val="110000"/>
              </a:lnSpc>
              <a:spcBef>
                <a:spcPts val="38"/>
              </a:spcBef>
            </a:pPr>
            <a:endParaRPr lang="en-US" altLang="zh-TW" sz="1600" smtClean="0">
              <a:solidFill>
                <a:srgbClr val="C00000"/>
              </a:solidFill>
              <a:latin typeface="標楷體" pitchFamily="65" charset="-120"/>
              <a:ea typeface="標楷體" pitchFamily="65" charset="-120"/>
              <a:cs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p:txBody>
          <a:bodyPr/>
          <a:lstStyle/>
          <a:p>
            <a:pPr defTabSz="919640">
              <a:defRPr/>
            </a:pPr>
            <a:fld id="{EDCBF733-B2CE-4D71-AEA8-220572CA788C}" type="slidenum">
              <a:rPr lang="en-US" altLang="zh-TW" smtClean="0"/>
              <a:pPr defTabSz="919640">
                <a:defRPr/>
              </a:pPr>
              <a:t>26</a:t>
            </a:fld>
            <a:endParaRPr lang="en-US" altLang="zh-TW" dirty="0" smtClean="0"/>
          </a:p>
        </p:txBody>
      </p:sp>
      <p:sp>
        <p:nvSpPr>
          <p:cNvPr id="90115" name="Rectangle 1026"/>
          <p:cNvSpPr>
            <a:spLocks noGrp="1" noRot="1" noChangeAspect="1" noChangeArrowheads="1" noTextEdit="1"/>
          </p:cNvSpPr>
          <p:nvPr>
            <p:ph type="sldImg"/>
          </p:nvPr>
        </p:nvSpPr>
        <p:spPr>
          <a:xfrm>
            <a:off x="981075" y="776288"/>
            <a:ext cx="4862513" cy="3648075"/>
          </a:xfrm>
          <a:solidFill>
            <a:srgbClr val="FFFFFF"/>
          </a:solidFill>
          <a:ln/>
        </p:spPr>
      </p:sp>
      <p:sp>
        <p:nvSpPr>
          <p:cNvPr id="90116" name="Rectangle 1027"/>
          <p:cNvSpPr>
            <a:spLocks noGrp="1" noChangeArrowheads="1"/>
          </p:cNvSpPr>
          <p:nvPr>
            <p:ph type="body" idx="1"/>
          </p:nvPr>
        </p:nvSpPr>
        <p:spPr>
          <a:xfrm>
            <a:off x="917575" y="4738688"/>
            <a:ext cx="4976813" cy="4425950"/>
          </a:xfrm>
          <a:solidFill>
            <a:srgbClr val="FFFFFF"/>
          </a:solidFill>
          <a:ln>
            <a:solidFill>
              <a:schemeClr val="tx1"/>
            </a:solidFill>
          </a:ln>
        </p:spPr>
        <p:txBody>
          <a:bodyPr lIns="89475" tIns="44737" rIns="89475" bIns="44737"/>
          <a:lstStyle/>
          <a:p>
            <a:pPr marL="176213" indent="-176213">
              <a:lnSpc>
                <a:spcPct val="110000"/>
              </a:lnSpc>
              <a:spcBef>
                <a:spcPts val="38"/>
              </a:spcBef>
            </a:pPr>
            <a:endParaRPr lang="en-US" altLang="zh-TW" sz="1600" smtClean="0">
              <a:solidFill>
                <a:srgbClr val="C00000"/>
              </a:solidFill>
              <a:latin typeface="標楷體" pitchFamily="65" charset="-120"/>
              <a:ea typeface="標楷體" pitchFamily="65" charset="-120"/>
              <a:cs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1403648" y="260648"/>
            <a:ext cx="6768752" cy="864096"/>
          </a:xfrm>
          <a:prstGeom prst="rect">
            <a:avLst/>
          </a:prstGeom>
        </p:spPr>
        <p:txBody>
          <a:bodyPr/>
          <a:lstStyle>
            <a:lvl1pPr algn="ctr">
              <a:defRPr sz="4000"/>
            </a:lvl1pPr>
          </a:lstStyle>
          <a:p>
            <a:r>
              <a:rPr lang="zh-TW" altLang="en-US" dirty="0" smtClean="0"/>
              <a:t>按一下以編輯母片標題樣式</a:t>
            </a:r>
            <a:endParaRPr lang="en-US" dirty="0"/>
          </a:p>
        </p:txBody>
      </p:sp>
      <p:sp>
        <p:nvSpPr>
          <p:cNvPr id="3" name="內容版面配置區 2"/>
          <p:cNvSpPr>
            <a:spLocks noGrp="1"/>
          </p:cNvSpPr>
          <p:nvPr>
            <p:ph idx="1"/>
          </p:nvPr>
        </p:nvSpPr>
        <p:spPr>
          <a:xfrm>
            <a:off x="539552" y="1412776"/>
            <a:ext cx="8229600" cy="468052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9"/>
          <p:cNvSpPr>
            <a:spLocks noGrp="1"/>
          </p:cNvSpPr>
          <p:nvPr>
            <p:ph type="dt" sz="half" idx="10"/>
          </p:nvPr>
        </p:nvSpPr>
        <p:spPr>
          <a:xfrm>
            <a:off x="457200" y="6356350"/>
            <a:ext cx="2133600" cy="365125"/>
          </a:xfrm>
          <a:prstGeom prst="rect">
            <a:avLst/>
          </a:prstGeom>
        </p:spPr>
        <p:txBody>
          <a:bodyPr/>
          <a:lstStyle>
            <a:lvl1pPr algn="ctr">
              <a:lnSpc>
                <a:spcPct val="190000"/>
              </a:lnSpc>
              <a:defRPr kumimoji="0">
                <a:ea typeface="標楷體" pitchFamily="65" charset="-120"/>
              </a:defRPr>
            </a:lvl1pPr>
          </a:lstStyle>
          <a:p>
            <a:pPr>
              <a:defRPr/>
            </a:pPr>
            <a:endParaRPr lang="en-US" altLang="zh-TW"/>
          </a:p>
        </p:txBody>
      </p:sp>
      <p:sp>
        <p:nvSpPr>
          <p:cNvPr id="5" name="頁尾版面配置區 21"/>
          <p:cNvSpPr>
            <a:spLocks noGrp="1"/>
          </p:cNvSpPr>
          <p:nvPr>
            <p:ph type="ftr" sz="quarter" idx="11"/>
          </p:nvPr>
        </p:nvSpPr>
        <p:spPr>
          <a:xfrm>
            <a:off x="2667000" y="6356350"/>
            <a:ext cx="3352800" cy="365125"/>
          </a:xfrm>
          <a:prstGeom prst="rect">
            <a:avLst/>
          </a:prstGeom>
        </p:spPr>
        <p:txBody>
          <a:bodyPr/>
          <a:lstStyle>
            <a:lvl1pPr algn="ctr">
              <a:lnSpc>
                <a:spcPct val="190000"/>
              </a:lnSpc>
              <a:defRPr kumimoji="0">
                <a:ea typeface="標楷體" pitchFamily="65" charset="-120"/>
              </a:defRPr>
            </a:lvl1pPr>
          </a:lstStyle>
          <a:p>
            <a:pPr>
              <a:defRPr/>
            </a:pPr>
            <a:endParaRPr lang="en-US" altLang="zh-TW"/>
          </a:p>
        </p:txBody>
      </p:sp>
      <p:sp>
        <p:nvSpPr>
          <p:cNvPr id="6" name="投影片編號版面配置區 17"/>
          <p:cNvSpPr>
            <a:spLocks noGrp="1"/>
          </p:cNvSpPr>
          <p:nvPr>
            <p:ph type="sldNum" sz="quarter" idx="12"/>
          </p:nvPr>
        </p:nvSpPr>
        <p:spPr/>
        <p:txBody>
          <a:bodyPr/>
          <a:lstStyle>
            <a:lvl1pPr>
              <a:defRPr/>
            </a:lvl1pPr>
          </a:lstStyle>
          <a:p>
            <a:pPr>
              <a:defRPr/>
            </a:pPr>
            <a:fld id="{6CF7ECAD-0ABB-493A-917B-0714761A6910}" type="slidenum">
              <a:rPr lang="zh-TW" altLang="en-US"/>
              <a:pPr>
                <a:defRPr/>
              </a:pPr>
              <a:t>‹#›</a:t>
            </a:fld>
            <a:endParaRPr lang="en-US" altLang="zh-T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2_標題投影片">
    <p:spTree>
      <p:nvGrpSpPr>
        <p:cNvPr id="1" name=""/>
        <p:cNvGrpSpPr/>
        <p:nvPr/>
      </p:nvGrpSpPr>
      <p:grpSpPr>
        <a:xfrm>
          <a:off x="0" y="0"/>
          <a:ext cx="0" cy="0"/>
          <a:chOff x="0" y="0"/>
          <a:chExt cx="0" cy="0"/>
        </a:xfrm>
      </p:grpSpPr>
      <p:pic>
        <p:nvPicPr>
          <p:cNvPr id="3" name="圖片 6" descr="二代健保標誌-陳冠仲-第二名.jpg"/>
          <p:cNvPicPr>
            <a:picLocks noChangeAspect="1"/>
          </p:cNvPicPr>
          <p:nvPr userDrawn="1"/>
        </p:nvPicPr>
        <p:blipFill>
          <a:blip r:embed="rId2" cstate="print"/>
          <a:srcRect/>
          <a:stretch>
            <a:fillRect/>
          </a:stretch>
        </p:blipFill>
        <p:spPr bwMode="auto">
          <a:xfrm>
            <a:off x="3708400" y="1196975"/>
            <a:ext cx="1655763" cy="1449388"/>
          </a:xfrm>
          <a:prstGeom prst="rect">
            <a:avLst/>
          </a:prstGeom>
          <a:noFill/>
          <a:ln w="9525">
            <a:noFill/>
            <a:miter lim="800000"/>
            <a:headEnd/>
            <a:tailEnd/>
          </a:ln>
        </p:spPr>
      </p:pic>
      <p:sp>
        <p:nvSpPr>
          <p:cNvPr id="2" name="標題 1"/>
          <p:cNvSpPr>
            <a:spLocks noGrp="1"/>
          </p:cNvSpPr>
          <p:nvPr>
            <p:ph type="ctrTitle"/>
          </p:nvPr>
        </p:nvSpPr>
        <p:spPr>
          <a:xfrm>
            <a:off x="683568" y="2924944"/>
            <a:ext cx="7772400" cy="1470025"/>
          </a:xfrm>
          <a:prstGeom prst="rect">
            <a:avLst/>
          </a:prstGeom>
        </p:spPr>
        <p:txBody>
          <a:bodyPr/>
          <a:lstStyle/>
          <a:p>
            <a:r>
              <a:rPr lang="zh-TW" altLang="en-US" smtClean="0"/>
              <a:t>按一下以編輯母片標題樣式</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a:ea typeface="標楷體" pitchFamily="65" charset="-120"/>
              </a:defRPr>
            </a:lvl1pPr>
          </a:lstStyle>
          <a:p>
            <a:pPr>
              <a:defRPr/>
            </a:pPr>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a:ea typeface="標楷體" pitchFamily="65" charset="-120"/>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127BE6F8-771F-4C83-B091-4CF97737F8ED}" type="slidenum">
              <a:rPr lang="zh-TW" altLang="en-US"/>
              <a:pPr>
                <a:defRPr/>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3_標題投影片">
    <p:spTree>
      <p:nvGrpSpPr>
        <p:cNvPr id="1" name=""/>
        <p:cNvGrpSpPr/>
        <p:nvPr/>
      </p:nvGrpSpPr>
      <p:grpSpPr>
        <a:xfrm>
          <a:off x="0" y="0"/>
          <a:ext cx="0" cy="0"/>
          <a:chOff x="0" y="0"/>
          <a:chExt cx="0" cy="0"/>
        </a:xfrm>
      </p:grpSpPr>
      <p:pic>
        <p:nvPicPr>
          <p:cNvPr id="3" name="圖片 6" descr="二代健保標誌-陳冠仲-第二名.jpg"/>
          <p:cNvPicPr>
            <a:picLocks noChangeAspect="1"/>
          </p:cNvPicPr>
          <p:nvPr userDrawn="1"/>
        </p:nvPicPr>
        <p:blipFill>
          <a:blip r:embed="rId2" cstate="print"/>
          <a:srcRect/>
          <a:stretch>
            <a:fillRect/>
          </a:stretch>
        </p:blipFill>
        <p:spPr bwMode="auto">
          <a:xfrm>
            <a:off x="3708400" y="1196975"/>
            <a:ext cx="1655763" cy="1449388"/>
          </a:xfrm>
          <a:prstGeom prst="rect">
            <a:avLst/>
          </a:prstGeom>
          <a:noFill/>
          <a:ln w="9525">
            <a:noFill/>
            <a:miter lim="800000"/>
            <a:headEnd/>
            <a:tailEnd/>
          </a:ln>
        </p:spPr>
      </p:pic>
      <p:sp>
        <p:nvSpPr>
          <p:cNvPr id="2" name="標題 1"/>
          <p:cNvSpPr>
            <a:spLocks noGrp="1"/>
          </p:cNvSpPr>
          <p:nvPr>
            <p:ph type="ctrTitle"/>
          </p:nvPr>
        </p:nvSpPr>
        <p:spPr>
          <a:xfrm>
            <a:off x="683568" y="2924944"/>
            <a:ext cx="7772400" cy="1470025"/>
          </a:xfrm>
          <a:prstGeom prst="rect">
            <a:avLst/>
          </a:prstGeom>
        </p:spPr>
        <p:txBody>
          <a:bodyPr/>
          <a:lstStyle/>
          <a:p>
            <a:r>
              <a:rPr lang="zh-TW" altLang="en-US" smtClean="0"/>
              <a:t>按一下以編輯母片標題樣式</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a:ea typeface="標楷體" pitchFamily="65" charset="-120"/>
              </a:defRPr>
            </a:lvl1pPr>
          </a:lstStyle>
          <a:p>
            <a:pPr>
              <a:defRPr/>
            </a:pPr>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a:ea typeface="標楷體" pitchFamily="65" charset="-120"/>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E2DEF772-1767-4F1E-8F3D-DADBCBBA6C12}" type="slidenum">
              <a:rPr lang="zh-TW" altLang="en-US"/>
              <a:pPr>
                <a:defRPr/>
              </a:pPr>
              <a:t>‹#›</a:t>
            </a:fld>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4_標題投影片">
    <p:spTree>
      <p:nvGrpSpPr>
        <p:cNvPr id="1" name=""/>
        <p:cNvGrpSpPr/>
        <p:nvPr/>
      </p:nvGrpSpPr>
      <p:grpSpPr>
        <a:xfrm>
          <a:off x="0" y="0"/>
          <a:ext cx="0" cy="0"/>
          <a:chOff x="0" y="0"/>
          <a:chExt cx="0" cy="0"/>
        </a:xfrm>
      </p:grpSpPr>
      <p:pic>
        <p:nvPicPr>
          <p:cNvPr id="3" name="圖片 6" descr="二代健保標誌-陳冠仲-第二名.jpg"/>
          <p:cNvPicPr>
            <a:picLocks noChangeAspect="1"/>
          </p:cNvPicPr>
          <p:nvPr userDrawn="1"/>
        </p:nvPicPr>
        <p:blipFill>
          <a:blip r:embed="rId2" cstate="print"/>
          <a:srcRect/>
          <a:stretch>
            <a:fillRect/>
          </a:stretch>
        </p:blipFill>
        <p:spPr bwMode="auto">
          <a:xfrm>
            <a:off x="3708400" y="1196975"/>
            <a:ext cx="1655763" cy="1449388"/>
          </a:xfrm>
          <a:prstGeom prst="rect">
            <a:avLst/>
          </a:prstGeom>
          <a:noFill/>
          <a:ln w="9525">
            <a:noFill/>
            <a:miter lim="800000"/>
            <a:headEnd/>
            <a:tailEnd/>
          </a:ln>
        </p:spPr>
      </p:pic>
      <p:sp>
        <p:nvSpPr>
          <p:cNvPr id="2" name="標題 1"/>
          <p:cNvSpPr>
            <a:spLocks noGrp="1"/>
          </p:cNvSpPr>
          <p:nvPr>
            <p:ph type="ctrTitle"/>
          </p:nvPr>
        </p:nvSpPr>
        <p:spPr>
          <a:xfrm>
            <a:off x="683568" y="2924944"/>
            <a:ext cx="7772400" cy="1470025"/>
          </a:xfrm>
          <a:prstGeom prst="rect">
            <a:avLst/>
          </a:prstGeom>
        </p:spPr>
        <p:txBody>
          <a:bodyPr/>
          <a:lstStyle/>
          <a:p>
            <a:r>
              <a:rPr lang="zh-TW" altLang="en-US" smtClean="0"/>
              <a:t>按一下以編輯母片標題樣式</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a:ea typeface="標楷體" pitchFamily="65" charset="-120"/>
              </a:defRPr>
            </a:lvl1pPr>
          </a:lstStyle>
          <a:p>
            <a:pPr>
              <a:defRPr/>
            </a:pPr>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a:ea typeface="標楷體" pitchFamily="65" charset="-120"/>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5E06C0A1-15B2-4357-BBB1-44FD58FCC39A}" type="slidenum">
              <a:rPr lang="zh-TW" altLang="en-US"/>
              <a:pPr>
                <a:defRPr/>
              </a:pPr>
              <a:t>‹#›</a:t>
            </a:fld>
            <a:endParaRPr lang="zh-TW"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5_標題投影片">
    <p:spTree>
      <p:nvGrpSpPr>
        <p:cNvPr id="1" name=""/>
        <p:cNvGrpSpPr/>
        <p:nvPr/>
      </p:nvGrpSpPr>
      <p:grpSpPr>
        <a:xfrm>
          <a:off x="0" y="0"/>
          <a:ext cx="0" cy="0"/>
          <a:chOff x="0" y="0"/>
          <a:chExt cx="0" cy="0"/>
        </a:xfrm>
      </p:grpSpPr>
      <p:pic>
        <p:nvPicPr>
          <p:cNvPr id="3" name="圖片 6" descr="二代健保標誌-陳冠仲-第二名.jpg"/>
          <p:cNvPicPr>
            <a:picLocks noChangeAspect="1"/>
          </p:cNvPicPr>
          <p:nvPr userDrawn="1"/>
        </p:nvPicPr>
        <p:blipFill>
          <a:blip r:embed="rId2" cstate="print"/>
          <a:srcRect/>
          <a:stretch>
            <a:fillRect/>
          </a:stretch>
        </p:blipFill>
        <p:spPr bwMode="auto">
          <a:xfrm>
            <a:off x="3708400" y="1196975"/>
            <a:ext cx="1655763" cy="1449388"/>
          </a:xfrm>
          <a:prstGeom prst="rect">
            <a:avLst/>
          </a:prstGeom>
          <a:noFill/>
          <a:ln w="9525">
            <a:noFill/>
            <a:miter lim="800000"/>
            <a:headEnd/>
            <a:tailEnd/>
          </a:ln>
        </p:spPr>
      </p:pic>
      <p:sp>
        <p:nvSpPr>
          <p:cNvPr id="2" name="標題 1"/>
          <p:cNvSpPr>
            <a:spLocks noGrp="1"/>
          </p:cNvSpPr>
          <p:nvPr>
            <p:ph type="ctrTitle"/>
          </p:nvPr>
        </p:nvSpPr>
        <p:spPr>
          <a:xfrm>
            <a:off x="683568" y="2924944"/>
            <a:ext cx="7772400" cy="1470025"/>
          </a:xfrm>
          <a:prstGeom prst="rect">
            <a:avLst/>
          </a:prstGeom>
        </p:spPr>
        <p:txBody>
          <a:bodyPr/>
          <a:lstStyle/>
          <a:p>
            <a:r>
              <a:rPr lang="zh-TW" altLang="en-US" smtClean="0"/>
              <a:t>按一下以編輯母片標題樣式</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a:ea typeface="新細明體" charset="-120"/>
              </a:defRPr>
            </a:lvl1pPr>
          </a:lstStyle>
          <a:p>
            <a:pPr>
              <a:defRPr/>
            </a:pPr>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a:ea typeface="新細明體" charset="-120"/>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51569F1E-A751-4B62-9B8C-60878BE7017D}" type="slidenum">
              <a:rPr lang="zh-TW" altLang="en-US"/>
              <a:pPr>
                <a:defRPr/>
              </a:pPr>
              <a:t>‹#›</a:t>
            </a:fld>
            <a:endParaRPr lang="zh-TW"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標題投影片">
    <p:spTree>
      <p:nvGrpSpPr>
        <p:cNvPr id="1" name=""/>
        <p:cNvGrpSpPr/>
        <p:nvPr/>
      </p:nvGrpSpPr>
      <p:grpSpPr>
        <a:xfrm>
          <a:off x="0" y="0"/>
          <a:ext cx="0" cy="0"/>
          <a:chOff x="0" y="0"/>
          <a:chExt cx="0" cy="0"/>
        </a:xfrm>
      </p:grpSpPr>
      <p:pic>
        <p:nvPicPr>
          <p:cNvPr id="3" name="圖片 6" descr="二代健保標誌-陳冠仲-第二名.jpg"/>
          <p:cNvPicPr>
            <a:picLocks noChangeAspect="1"/>
          </p:cNvPicPr>
          <p:nvPr userDrawn="1"/>
        </p:nvPicPr>
        <p:blipFill>
          <a:blip r:embed="rId2" cstate="print"/>
          <a:srcRect/>
          <a:stretch>
            <a:fillRect/>
          </a:stretch>
        </p:blipFill>
        <p:spPr bwMode="auto">
          <a:xfrm>
            <a:off x="3708400" y="1196975"/>
            <a:ext cx="1655763" cy="1449388"/>
          </a:xfrm>
          <a:prstGeom prst="rect">
            <a:avLst/>
          </a:prstGeom>
          <a:noFill/>
          <a:ln w="9525">
            <a:noFill/>
            <a:miter lim="800000"/>
            <a:headEnd/>
            <a:tailEnd/>
          </a:ln>
        </p:spPr>
      </p:pic>
      <p:sp>
        <p:nvSpPr>
          <p:cNvPr id="2" name="標題 1"/>
          <p:cNvSpPr>
            <a:spLocks noGrp="1"/>
          </p:cNvSpPr>
          <p:nvPr>
            <p:ph type="ctrTitle"/>
          </p:nvPr>
        </p:nvSpPr>
        <p:spPr>
          <a:xfrm>
            <a:off x="683568" y="2924944"/>
            <a:ext cx="7772400" cy="1470025"/>
          </a:xfrm>
        </p:spPr>
        <p:txBody>
          <a:bodyPr/>
          <a:lstStyle/>
          <a:p>
            <a:r>
              <a:rPr lang="zh-TW" altLang="en-US" smtClean="0"/>
              <a:t>按一下以編輯母片標題樣式</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80B79D1C-1C1E-444B-9324-EEBC7974E2D0}" type="slidenum">
              <a:rPr lang="zh-TW" altLang="en-US"/>
              <a:pPr>
                <a:defRPr/>
              </a:pPr>
              <a:t>‹#›</a:t>
            </a:fld>
            <a:endParaRPr lang="zh-TW"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BCAC1F6F-EDAE-4D52-AF75-18E1DF5C00CF}" type="slidenum">
              <a:rPr lang="zh-TW" altLang="en-US"/>
              <a:pPr>
                <a:defRPr/>
              </a:pPr>
              <a:t>‹#›</a:t>
            </a:fld>
            <a:endParaRPr lang="zh-TW"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pPr>
              <a:defRPr/>
            </a:pPr>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018E37AE-B211-45C0-81AA-3A8D5DA3E4B3}" type="slidenum">
              <a:rPr lang="zh-TW" altLang="en-US"/>
              <a:pPr>
                <a:defRPr/>
              </a:pPr>
              <a:t>‹#›</a:t>
            </a:fld>
            <a:endParaRPr lang="zh-TW"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3"/>
          <p:cNvSpPr>
            <a:spLocks noGrp="1"/>
          </p:cNvSpPr>
          <p:nvPr>
            <p:ph type="dt" sz="half" idx="10"/>
          </p:nvPr>
        </p:nvSpPr>
        <p:spPr/>
        <p:txBody>
          <a:bodyPr/>
          <a:lstStyle>
            <a:lvl1pPr>
              <a:defRPr/>
            </a:lvl1pPr>
          </a:lstStyle>
          <a:p>
            <a:pPr>
              <a:defRPr/>
            </a:pPr>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B9B9BDFD-999B-4F69-BB98-20073B11D7FE}" type="slidenum">
              <a:rPr lang="zh-TW" altLang="en-US"/>
              <a:pPr>
                <a:defRPr/>
              </a:pPr>
              <a:t>‹#›</a:t>
            </a:fld>
            <a:endParaRPr lang="zh-TW"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3"/>
          <p:cNvSpPr>
            <a:spLocks noGrp="1"/>
          </p:cNvSpPr>
          <p:nvPr>
            <p:ph type="dt" sz="half" idx="10"/>
          </p:nvPr>
        </p:nvSpPr>
        <p:spPr/>
        <p:txBody>
          <a:bodyPr/>
          <a:lstStyle>
            <a:lvl1pPr>
              <a:defRPr/>
            </a:lvl1pPr>
          </a:lstStyle>
          <a:p>
            <a:pPr>
              <a:defRPr/>
            </a:pPr>
            <a:endParaRPr lang="zh-TW" altLang="en-US"/>
          </a:p>
        </p:txBody>
      </p:sp>
      <p:sp>
        <p:nvSpPr>
          <p:cNvPr id="8" name="頁尾版面配置區 4"/>
          <p:cNvSpPr>
            <a:spLocks noGrp="1"/>
          </p:cNvSpPr>
          <p:nvPr>
            <p:ph type="ftr" sz="quarter" idx="11"/>
          </p:nvPr>
        </p:nvSpPr>
        <p:spPr/>
        <p:txBody>
          <a:bodyPr/>
          <a:lstStyle>
            <a:lvl1pPr>
              <a:defRPr/>
            </a:lvl1pPr>
          </a:lstStyle>
          <a:p>
            <a:pPr>
              <a:defRPr/>
            </a:pPr>
            <a:endParaRPr lang="zh-TW" altLang="en-US"/>
          </a:p>
        </p:txBody>
      </p:sp>
      <p:sp>
        <p:nvSpPr>
          <p:cNvPr id="9" name="投影片編號版面配置區 5"/>
          <p:cNvSpPr>
            <a:spLocks noGrp="1"/>
          </p:cNvSpPr>
          <p:nvPr>
            <p:ph type="sldNum" sz="quarter" idx="12"/>
          </p:nvPr>
        </p:nvSpPr>
        <p:spPr/>
        <p:txBody>
          <a:bodyPr/>
          <a:lstStyle>
            <a:lvl1pPr>
              <a:defRPr/>
            </a:lvl1pPr>
          </a:lstStyle>
          <a:p>
            <a:pPr>
              <a:defRPr/>
            </a:pPr>
            <a:fld id="{71514451-147B-405B-9A8D-D2A9893DED6F}" type="slidenum">
              <a:rPr lang="zh-TW" altLang="en-US"/>
              <a:pPr>
                <a:defRPr/>
              </a:pPr>
              <a:t>‹#›</a:t>
            </a:fld>
            <a:endParaRPr lang="zh-TW"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3"/>
          <p:cNvSpPr>
            <a:spLocks noGrp="1"/>
          </p:cNvSpPr>
          <p:nvPr>
            <p:ph type="dt" sz="half" idx="10"/>
          </p:nvPr>
        </p:nvSpPr>
        <p:spPr/>
        <p:txBody>
          <a:bodyPr/>
          <a:lstStyle>
            <a:lvl1pPr>
              <a:defRPr/>
            </a:lvl1pPr>
          </a:lstStyle>
          <a:p>
            <a:pPr>
              <a:defRPr/>
            </a:pPr>
            <a:endParaRPr lang="zh-TW" altLang="en-US"/>
          </a:p>
        </p:txBody>
      </p:sp>
      <p:sp>
        <p:nvSpPr>
          <p:cNvPr id="4" name="頁尾版面配置區 4"/>
          <p:cNvSpPr>
            <a:spLocks noGrp="1"/>
          </p:cNvSpPr>
          <p:nvPr>
            <p:ph type="ftr" sz="quarter" idx="11"/>
          </p:nvPr>
        </p:nvSpPr>
        <p:spPr/>
        <p:txBody>
          <a:bodyPr/>
          <a:lstStyle>
            <a:lvl1pPr>
              <a:defRPr/>
            </a:lvl1pPr>
          </a:lstStyle>
          <a:p>
            <a:pPr>
              <a:defRPr/>
            </a:pPr>
            <a:endParaRPr lang="zh-TW" altLang="en-US"/>
          </a:p>
        </p:txBody>
      </p:sp>
      <p:sp>
        <p:nvSpPr>
          <p:cNvPr id="5" name="投影片編號版面配置區 5"/>
          <p:cNvSpPr>
            <a:spLocks noGrp="1"/>
          </p:cNvSpPr>
          <p:nvPr>
            <p:ph type="sldNum" sz="quarter" idx="12"/>
          </p:nvPr>
        </p:nvSpPr>
        <p:spPr/>
        <p:txBody>
          <a:bodyPr/>
          <a:lstStyle>
            <a:lvl1pPr>
              <a:defRPr/>
            </a:lvl1pPr>
          </a:lstStyle>
          <a:p>
            <a:pPr>
              <a:defRPr/>
            </a:pPr>
            <a:fld id="{C2A6AA11-0DE9-4608-9B95-41A1E669785A}" type="slidenum">
              <a:rPr lang="zh-TW" altLang="en-US"/>
              <a:pPr>
                <a:defRPr/>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a:prstGeom prst="rect">
            <a:avLst/>
          </a:prstGeom>
        </p:spPr>
        <p:txBody>
          <a:bodyPr/>
          <a:lstStyle/>
          <a:p>
            <a:r>
              <a:rPr lang="zh-TW" altLang="en-US" dirty="0" smtClean="0"/>
              <a:t>按一下以編輯母片標題樣式</a:t>
            </a:r>
            <a:endParaRPr lang="en-US" dirty="0"/>
          </a:p>
        </p:txBody>
      </p:sp>
      <p:sp>
        <p:nvSpPr>
          <p:cNvPr id="3" name="內容版面配置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內容版面配置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9"/>
          <p:cNvSpPr>
            <a:spLocks noGrp="1"/>
          </p:cNvSpPr>
          <p:nvPr>
            <p:ph type="dt" sz="half" idx="10"/>
          </p:nvPr>
        </p:nvSpPr>
        <p:spPr>
          <a:xfrm>
            <a:off x="457200" y="6356350"/>
            <a:ext cx="2133600" cy="365125"/>
          </a:xfrm>
          <a:prstGeom prst="rect">
            <a:avLst/>
          </a:prstGeom>
        </p:spPr>
        <p:txBody>
          <a:bodyPr/>
          <a:lstStyle>
            <a:lvl1pPr algn="ctr">
              <a:lnSpc>
                <a:spcPct val="190000"/>
              </a:lnSpc>
              <a:defRPr kumimoji="0">
                <a:ea typeface="標楷體" pitchFamily="65" charset="-120"/>
              </a:defRPr>
            </a:lvl1pPr>
          </a:lstStyle>
          <a:p>
            <a:pPr>
              <a:defRPr/>
            </a:pPr>
            <a:endParaRPr lang="en-US" altLang="zh-TW"/>
          </a:p>
        </p:txBody>
      </p:sp>
      <p:sp>
        <p:nvSpPr>
          <p:cNvPr id="6" name="頁尾版面配置區 21"/>
          <p:cNvSpPr>
            <a:spLocks noGrp="1"/>
          </p:cNvSpPr>
          <p:nvPr>
            <p:ph type="ftr" sz="quarter" idx="11"/>
          </p:nvPr>
        </p:nvSpPr>
        <p:spPr>
          <a:xfrm>
            <a:off x="2667000" y="6356350"/>
            <a:ext cx="3352800" cy="365125"/>
          </a:xfrm>
          <a:prstGeom prst="rect">
            <a:avLst/>
          </a:prstGeom>
        </p:spPr>
        <p:txBody>
          <a:bodyPr/>
          <a:lstStyle>
            <a:lvl1pPr algn="ctr">
              <a:lnSpc>
                <a:spcPct val="190000"/>
              </a:lnSpc>
              <a:defRPr kumimoji="0">
                <a:ea typeface="標楷體" pitchFamily="65" charset="-120"/>
              </a:defRPr>
            </a:lvl1pPr>
          </a:lstStyle>
          <a:p>
            <a:pPr>
              <a:defRPr/>
            </a:pPr>
            <a:endParaRPr lang="en-US" altLang="zh-TW"/>
          </a:p>
        </p:txBody>
      </p:sp>
      <p:sp>
        <p:nvSpPr>
          <p:cNvPr id="7" name="投影片編號版面配置區 17"/>
          <p:cNvSpPr>
            <a:spLocks noGrp="1"/>
          </p:cNvSpPr>
          <p:nvPr>
            <p:ph type="sldNum" sz="quarter" idx="12"/>
          </p:nvPr>
        </p:nvSpPr>
        <p:spPr/>
        <p:txBody>
          <a:bodyPr/>
          <a:lstStyle>
            <a:lvl1pPr>
              <a:defRPr/>
            </a:lvl1pPr>
          </a:lstStyle>
          <a:p>
            <a:pPr>
              <a:defRPr/>
            </a:pPr>
            <a:fld id="{9CD14BD4-6393-4784-8DE7-3985445D5C08}" type="slidenum">
              <a:rPr lang="zh-TW" altLang="en-US"/>
              <a:pPr>
                <a:defRPr/>
              </a:pPr>
              <a:t>‹#›</a:t>
            </a:fld>
            <a:endParaRPr lang="en-US" altLang="zh-TW"/>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endParaRPr lang="zh-TW" altLang="en-US"/>
          </a:p>
        </p:txBody>
      </p:sp>
      <p:sp>
        <p:nvSpPr>
          <p:cNvPr id="3" name="頁尾版面配置區 4"/>
          <p:cNvSpPr>
            <a:spLocks noGrp="1"/>
          </p:cNvSpPr>
          <p:nvPr>
            <p:ph type="ftr" sz="quarter" idx="11"/>
          </p:nvPr>
        </p:nvSpPr>
        <p:spPr/>
        <p:txBody>
          <a:bodyPr/>
          <a:lstStyle>
            <a:lvl1pPr>
              <a:defRPr/>
            </a:lvl1pPr>
          </a:lstStyle>
          <a:p>
            <a:pPr>
              <a:defRPr/>
            </a:pPr>
            <a:endParaRPr lang="zh-TW" altLang="en-US"/>
          </a:p>
        </p:txBody>
      </p:sp>
      <p:sp>
        <p:nvSpPr>
          <p:cNvPr id="4" name="投影片編號版面配置區 5"/>
          <p:cNvSpPr>
            <a:spLocks noGrp="1"/>
          </p:cNvSpPr>
          <p:nvPr>
            <p:ph type="sldNum" sz="quarter" idx="12"/>
          </p:nvPr>
        </p:nvSpPr>
        <p:spPr/>
        <p:txBody>
          <a:bodyPr/>
          <a:lstStyle>
            <a:lvl1pPr>
              <a:defRPr/>
            </a:lvl1pPr>
          </a:lstStyle>
          <a:p>
            <a:pPr>
              <a:defRPr/>
            </a:pPr>
            <a:fld id="{B0116A71-FBA7-4BE1-BF8C-86EF4609D915}" type="slidenum">
              <a:rPr lang="zh-TW" altLang="en-US"/>
              <a:pPr>
                <a:defRPr/>
              </a:pPr>
              <a:t>‹#›</a:t>
            </a:fld>
            <a:endParaRPr lang="zh-TW"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B00F00EB-C75F-412A-882D-64DB110EA0B5}" type="slidenum">
              <a:rPr lang="zh-TW" altLang="en-US"/>
              <a:pPr>
                <a:defRPr/>
              </a:pPr>
              <a:t>‹#›</a:t>
            </a:fld>
            <a:endParaRPr lang="zh-TW"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E8601C8A-76CD-435A-9033-9A92EED8C7E1}" type="slidenum">
              <a:rPr lang="zh-TW" altLang="en-US"/>
              <a:pPr>
                <a:defRPr/>
              </a:pPr>
              <a:t>‹#›</a:t>
            </a:fld>
            <a:endParaRPr lang="zh-TW"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4166E765-2274-42FE-BAA5-550B914B8578}" type="slidenum">
              <a:rPr lang="zh-TW" altLang="en-US"/>
              <a:pPr>
                <a:defRPr/>
              </a:pPr>
              <a:t>‹#›</a:t>
            </a:fld>
            <a:endParaRPr lang="zh-TW"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0524A433-483F-4B5B-B153-98159D336EDE}" type="slidenum">
              <a:rPr lang="zh-TW" altLang="en-US"/>
              <a:pPr>
                <a:defRPr/>
              </a:pPr>
              <a:t>‹#›</a:t>
            </a:fld>
            <a:endParaRPr lang="zh-TW"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userDrawn="1">
  <p:cSld name="5_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3568" y="2924944"/>
            <a:ext cx="7772400" cy="1470025"/>
          </a:xfrm>
          <a:prstGeom prst="rect">
            <a:avLst/>
          </a:prstGeom>
        </p:spPr>
        <p:txBody>
          <a:bodyPr/>
          <a:lstStyle/>
          <a:p>
            <a:r>
              <a:rPr lang="zh-TW" altLang="en-US" smtClean="0"/>
              <a:t>按一下以編輯母片標題樣式</a:t>
            </a:r>
            <a:endParaRPr lang="zh-TW" altLang="en-US"/>
          </a:p>
        </p:txBody>
      </p:sp>
      <p:sp>
        <p:nvSpPr>
          <p:cNvPr id="3" name="日期版面配置區 3"/>
          <p:cNvSpPr>
            <a:spLocks noGrp="1"/>
          </p:cNvSpPr>
          <p:nvPr>
            <p:ph type="dt" sz="half" idx="10"/>
          </p:nvPr>
        </p:nvSpPr>
        <p:spPr/>
        <p:txBody>
          <a:bodyPr/>
          <a:lstStyle>
            <a:lvl1pPr>
              <a:defRPr/>
            </a:lvl1pPr>
          </a:lstStyle>
          <a:p>
            <a:pPr>
              <a:defRPr/>
            </a:pPr>
            <a:endParaRPr lang="zh-TW" altLang="en-US"/>
          </a:p>
        </p:txBody>
      </p:sp>
      <p:sp>
        <p:nvSpPr>
          <p:cNvPr id="4" name="頁尾版面配置區 4"/>
          <p:cNvSpPr>
            <a:spLocks noGrp="1"/>
          </p:cNvSpPr>
          <p:nvPr>
            <p:ph type="ftr" sz="quarter" idx="11"/>
          </p:nvPr>
        </p:nvSpPr>
        <p:spPr/>
        <p:txBody>
          <a:bodyPr/>
          <a:lstStyle>
            <a:lvl1pPr>
              <a:defRPr/>
            </a:lvl1pPr>
          </a:lstStyle>
          <a:p>
            <a:pPr>
              <a:defRPr/>
            </a:pPr>
            <a:endParaRPr lang="zh-TW" altLang="en-US"/>
          </a:p>
        </p:txBody>
      </p:sp>
      <p:sp>
        <p:nvSpPr>
          <p:cNvPr id="5" name="投影片編號版面配置區 5"/>
          <p:cNvSpPr>
            <a:spLocks noGrp="1"/>
          </p:cNvSpPr>
          <p:nvPr>
            <p:ph type="sldNum" sz="quarter" idx="12"/>
          </p:nvPr>
        </p:nvSpPr>
        <p:spPr/>
        <p:txBody>
          <a:bodyPr/>
          <a:lstStyle>
            <a:lvl1pPr>
              <a:defRPr/>
            </a:lvl1pPr>
          </a:lstStyle>
          <a:p>
            <a:pPr>
              <a:defRPr/>
            </a:pPr>
            <a:fld id="{8DD24812-3997-4692-963E-43898795E965}" type="slidenum">
              <a:rPr lang="zh-TW" altLang="en-US"/>
              <a:pPr>
                <a:defRPr/>
              </a:pPr>
              <a:t>‹#›</a:t>
            </a:fld>
            <a:endParaRPr lang="zh-TW"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20F63C76-D612-4F9E-98F4-5783C9F072F0}" type="slidenum">
              <a:rPr lang="zh-TW" altLang="en-US"/>
              <a:pPr>
                <a:defRPr/>
              </a:pPr>
              <a:t>‹#›</a:t>
            </a:fld>
            <a:endParaRPr lang="zh-TW"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pPr>
              <a:defRPr/>
            </a:pPr>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47D5314D-6C72-4D44-A058-10693AE8574A}" type="slidenum">
              <a:rPr lang="zh-TW" altLang="en-US"/>
              <a:pPr>
                <a:defRPr/>
              </a:pPr>
              <a:t>‹#›</a:t>
            </a:fld>
            <a:endParaRPr lang="zh-TW"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3"/>
          <p:cNvSpPr>
            <a:spLocks noGrp="1"/>
          </p:cNvSpPr>
          <p:nvPr>
            <p:ph type="dt" sz="half" idx="10"/>
          </p:nvPr>
        </p:nvSpPr>
        <p:spPr/>
        <p:txBody>
          <a:bodyPr/>
          <a:lstStyle>
            <a:lvl1pPr>
              <a:defRPr/>
            </a:lvl1pPr>
          </a:lstStyle>
          <a:p>
            <a:pPr>
              <a:defRPr/>
            </a:pPr>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9431DE09-9C42-4544-B2BC-40356B7DD119}" type="slidenum">
              <a:rPr lang="zh-TW" altLang="en-US"/>
              <a:pPr>
                <a:defRPr/>
              </a:pPr>
              <a:t>‹#›</a:t>
            </a:fld>
            <a:endParaRPr lang="zh-TW"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3"/>
          <p:cNvSpPr>
            <a:spLocks noGrp="1"/>
          </p:cNvSpPr>
          <p:nvPr>
            <p:ph type="dt" sz="half" idx="10"/>
          </p:nvPr>
        </p:nvSpPr>
        <p:spPr/>
        <p:txBody>
          <a:bodyPr/>
          <a:lstStyle>
            <a:lvl1pPr>
              <a:defRPr/>
            </a:lvl1pPr>
          </a:lstStyle>
          <a:p>
            <a:pPr>
              <a:defRPr/>
            </a:pPr>
            <a:endParaRPr lang="zh-TW" altLang="en-US"/>
          </a:p>
        </p:txBody>
      </p:sp>
      <p:sp>
        <p:nvSpPr>
          <p:cNvPr id="8" name="頁尾版面配置區 4"/>
          <p:cNvSpPr>
            <a:spLocks noGrp="1"/>
          </p:cNvSpPr>
          <p:nvPr>
            <p:ph type="ftr" sz="quarter" idx="11"/>
          </p:nvPr>
        </p:nvSpPr>
        <p:spPr/>
        <p:txBody>
          <a:bodyPr/>
          <a:lstStyle>
            <a:lvl1pPr>
              <a:defRPr/>
            </a:lvl1pPr>
          </a:lstStyle>
          <a:p>
            <a:pPr>
              <a:defRPr/>
            </a:pPr>
            <a:endParaRPr lang="zh-TW" altLang="en-US"/>
          </a:p>
        </p:txBody>
      </p:sp>
      <p:sp>
        <p:nvSpPr>
          <p:cNvPr id="9" name="投影片編號版面配置區 5"/>
          <p:cNvSpPr>
            <a:spLocks noGrp="1"/>
          </p:cNvSpPr>
          <p:nvPr>
            <p:ph type="sldNum" sz="quarter" idx="12"/>
          </p:nvPr>
        </p:nvSpPr>
        <p:spPr/>
        <p:txBody>
          <a:bodyPr/>
          <a:lstStyle>
            <a:lvl1pPr>
              <a:defRPr/>
            </a:lvl1pPr>
          </a:lstStyle>
          <a:p>
            <a:pPr>
              <a:defRPr/>
            </a:pPr>
            <a:fld id="{04876C47-F462-4D14-B3E0-0F74206CFB04}"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a:prstGeom prst="rect">
            <a:avLst/>
          </a:prstGeom>
        </p:spPr>
        <p:txBody>
          <a:bodyPr/>
          <a:lstStyle>
            <a:lvl1pPr>
              <a:defRPr/>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zh-TW" altLang="en-US" smtClean="0"/>
              <a:t>按一下以編輯母片文字樣式</a:t>
            </a:r>
          </a:p>
        </p:txBody>
      </p:sp>
      <p:sp>
        <p:nvSpPr>
          <p:cNvPr id="4" name="文字版面配置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zh-TW" altLang="en-US" smtClean="0"/>
              <a:t>按一下以編輯母片文字樣式</a:t>
            </a:r>
          </a:p>
        </p:txBody>
      </p:sp>
      <p:sp>
        <p:nvSpPr>
          <p:cNvPr id="5" name="內容版面配置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6" name="內容版面配置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日期版面配置區 9"/>
          <p:cNvSpPr>
            <a:spLocks noGrp="1"/>
          </p:cNvSpPr>
          <p:nvPr>
            <p:ph type="dt" sz="half" idx="10"/>
          </p:nvPr>
        </p:nvSpPr>
        <p:spPr>
          <a:xfrm>
            <a:off x="457200" y="6356350"/>
            <a:ext cx="2133600" cy="365125"/>
          </a:xfrm>
          <a:prstGeom prst="rect">
            <a:avLst/>
          </a:prstGeom>
        </p:spPr>
        <p:txBody>
          <a:bodyPr/>
          <a:lstStyle>
            <a:lvl1pPr algn="ctr">
              <a:lnSpc>
                <a:spcPct val="190000"/>
              </a:lnSpc>
              <a:defRPr kumimoji="0">
                <a:ea typeface="標楷體" pitchFamily="65" charset="-120"/>
              </a:defRPr>
            </a:lvl1pPr>
          </a:lstStyle>
          <a:p>
            <a:pPr>
              <a:defRPr/>
            </a:pPr>
            <a:endParaRPr lang="en-US" altLang="zh-TW"/>
          </a:p>
        </p:txBody>
      </p:sp>
      <p:sp>
        <p:nvSpPr>
          <p:cNvPr id="8" name="頁尾版面配置區 21"/>
          <p:cNvSpPr>
            <a:spLocks noGrp="1"/>
          </p:cNvSpPr>
          <p:nvPr>
            <p:ph type="ftr" sz="quarter" idx="11"/>
          </p:nvPr>
        </p:nvSpPr>
        <p:spPr>
          <a:xfrm>
            <a:off x="2667000" y="6356350"/>
            <a:ext cx="3352800" cy="365125"/>
          </a:xfrm>
          <a:prstGeom prst="rect">
            <a:avLst/>
          </a:prstGeom>
        </p:spPr>
        <p:txBody>
          <a:bodyPr/>
          <a:lstStyle>
            <a:lvl1pPr algn="ctr">
              <a:lnSpc>
                <a:spcPct val="190000"/>
              </a:lnSpc>
              <a:defRPr kumimoji="0">
                <a:ea typeface="標楷體" pitchFamily="65" charset="-120"/>
              </a:defRPr>
            </a:lvl1pPr>
          </a:lstStyle>
          <a:p>
            <a:pPr>
              <a:defRPr/>
            </a:pPr>
            <a:endParaRPr lang="en-US" altLang="zh-TW"/>
          </a:p>
        </p:txBody>
      </p:sp>
      <p:sp>
        <p:nvSpPr>
          <p:cNvPr id="9" name="投影片編號版面配置區 17"/>
          <p:cNvSpPr>
            <a:spLocks noGrp="1"/>
          </p:cNvSpPr>
          <p:nvPr>
            <p:ph type="sldNum" sz="quarter" idx="12"/>
          </p:nvPr>
        </p:nvSpPr>
        <p:spPr/>
        <p:txBody>
          <a:bodyPr/>
          <a:lstStyle>
            <a:lvl1pPr>
              <a:defRPr/>
            </a:lvl1pPr>
          </a:lstStyle>
          <a:p>
            <a:pPr>
              <a:defRPr/>
            </a:pPr>
            <a:fld id="{E5CE4E6D-FD43-4B82-8E76-8E927F1D50DC}" type="slidenum">
              <a:rPr lang="zh-TW" altLang="en-US"/>
              <a:pPr>
                <a:defRPr/>
              </a:pPr>
              <a:t>‹#›</a:t>
            </a:fld>
            <a:endParaRPr lang="en-US" altLang="zh-TW"/>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3"/>
          <p:cNvSpPr>
            <a:spLocks noGrp="1"/>
          </p:cNvSpPr>
          <p:nvPr>
            <p:ph type="dt" sz="half" idx="10"/>
          </p:nvPr>
        </p:nvSpPr>
        <p:spPr/>
        <p:txBody>
          <a:bodyPr/>
          <a:lstStyle>
            <a:lvl1pPr>
              <a:defRPr/>
            </a:lvl1pPr>
          </a:lstStyle>
          <a:p>
            <a:pPr>
              <a:defRPr/>
            </a:pPr>
            <a:endParaRPr lang="zh-TW" altLang="en-US"/>
          </a:p>
        </p:txBody>
      </p:sp>
      <p:sp>
        <p:nvSpPr>
          <p:cNvPr id="4" name="頁尾版面配置區 4"/>
          <p:cNvSpPr>
            <a:spLocks noGrp="1"/>
          </p:cNvSpPr>
          <p:nvPr>
            <p:ph type="ftr" sz="quarter" idx="11"/>
          </p:nvPr>
        </p:nvSpPr>
        <p:spPr/>
        <p:txBody>
          <a:bodyPr/>
          <a:lstStyle>
            <a:lvl1pPr>
              <a:defRPr/>
            </a:lvl1pPr>
          </a:lstStyle>
          <a:p>
            <a:pPr>
              <a:defRPr/>
            </a:pPr>
            <a:endParaRPr lang="zh-TW" altLang="en-US"/>
          </a:p>
        </p:txBody>
      </p:sp>
      <p:sp>
        <p:nvSpPr>
          <p:cNvPr id="5" name="投影片編號版面配置區 5"/>
          <p:cNvSpPr>
            <a:spLocks noGrp="1"/>
          </p:cNvSpPr>
          <p:nvPr>
            <p:ph type="sldNum" sz="quarter" idx="12"/>
          </p:nvPr>
        </p:nvSpPr>
        <p:spPr/>
        <p:txBody>
          <a:bodyPr/>
          <a:lstStyle>
            <a:lvl1pPr>
              <a:defRPr/>
            </a:lvl1pPr>
          </a:lstStyle>
          <a:p>
            <a:pPr>
              <a:defRPr/>
            </a:pPr>
            <a:fld id="{B99F4146-C25B-4C54-BEC4-DF6038AEBCC9}" type="slidenum">
              <a:rPr lang="zh-TW" altLang="en-US"/>
              <a:pPr>
                <a:defRPr/>
              </a:pPr>
              <a:t>‹#›</a:t>
            </a:fld>
            <a:endParaRPr lang="zh-TW"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endParaRPr lang="zh-TW" altLang="en-US"/>
          </a:p>
        </p:txBody>
      </p:sp>
      <p:sp>
        <p:nvSpPr>
          <p:cNvPr id="3" name="頁尾版面配置區 4"/>
          <p:cNvSpPr>
            <a:spLocks noGrp="1"/>
          </p:cNvSpPr>
          <p:nvPr>
            <p:ph type="ftr" sz="quarter" idx="11"/>
          </p:nvPr>
        </p:nvSpPr>
        <p:spPr/>
        <p:txBody>
          <a:bodyPr/>
          <a:lstStyle>
            <a:lvl1pPr>
              <a:defRPr/>
            </a:lvl1pPr>
          </a:lstStyle>
          <a:p>
            <a:pPr>
              <a:defRPr/>
            </a:pPr>
            <a:endParaRPr lang="zh-TW" altLang="en-US"/>
          </a:p>
        </p:txBody>
      </p:sp>
      <p:sp>
        <p:nvSpPr>
          <p:cNvPr id="4" name="投影片編號版面配置區 5"/>
          <p:cNvSpPr>
            <a:spLocks noGrp="1"/>
          </p:cNvSpPr>
          <p:nvPr>
            <p:ph type="sldNum" sz="quarter" idx="12"/>
          </p:nvPr>
        </p:nvSpPr>
        <p:spPr/>
        <p:txBody>
          <a:bodyPr/>
          <a:lstStyle>
            <a:lvl1pPr>
              <a:defRPr/>
            </a:lvl1pPr>
          </a:lstStyle>
          <a:p>
            <a:pPr>
              <a:defRPr/>
            </a:pPr>
            <a:fld id="{CE4C78A9-621A-40D9-AE33-5AA59E08B94D}" type="slidenum">
              <a:rPr lang="zh-TW" altLang="en-US"/>
              <a:pPr>
                <a:defRPr/>
              </a:pPr>
              <a:t>‹#›</a:t>
            </a:fld>
            <a:endParaRPr lang="zh-TW"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FCB3DD6F-2DF7-4612-84F8-95BA92664CE7}" type="slidenum">
              <a:rPr lang="zh-TW" altLang="en-US"/>
              <a:pPr>
                <a:defRPr/>
              </a:pPr>
              <a:t>‹#›</a:t>
            </a:fld>
            <a:endParaRPr lang="zh-TW"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E2CCF2A1-D321-4C66-846D-CFA188F96930}" type="slidenum">
              <a:rPr lang="zh-TW" altLang="en-US"/>
              <a:pPr>
                <a:defRPr/>
              </a:pPr>
              <a:t>‹#›</a:t>
            </a:fld>
            <a:endParaRPr lang="zh-TW"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88D33DF1-1084-4474-B73F-6C2E451A2961}" type="slidenum">
              <a:rPr lang="zh-TW" altLang="en-US"/>
              <a:pPr>
                <a:defRPr/>
              </a:pPr>
              <a:t>‹#›</a:t>
            </a:fld>
            <a:endParaRPr lang="zh-TW" alt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B27D1A4F-E611-4F80-85BD-43027B05CF8C}" type="slidenum">
              <a:rPr lang="zh-TW" altLang="en-US"/>
              <a:pPr>
                <a:defRPr/>
              </a:pPr>
              <a:t>‹#›</a:t>
            </a:fld>
            <a:endParaRPr lang="zh-TW" alt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標題投影片">
    <p:spTree>
      <p:nvGrpSpPr>
        <p:cNvPr id="1" name=""/>
        <p:cNvGrpSpPr/>
        <p:nvPr/>
      </p:nvGrpSpPr>
      <p:grpSpPr>
        <a:xfrm>
          <a:off x="0" y="0"/>
          <a:ext cx="0" cy="0"/>
          <a:chOff x="0" y="0"/>
          <a:chExt cx="0" cy="0"/>
        </a:xfrm>
      </p:grpSpPr>
      <p:pic>
        <p:nvPicPr>
          <p:cNvPr id="3" name="圖片 6" descr="二代健保標誌-陳冠仲-第二名.jpg"/>
          <p:cNvPicPr>
            <a:picLocks noChangeAspect="1"/>
          </p:cNvPicPr>
          <p:nvPr userDrawn="1"/>
        </p:nvPicPr>
        <p:blipFill>
          <a:blip r:embed="rId2" cstate="print"/>
          <a:srcRect/>
          <a:stretch>
            <a:fillRect/>
          </a:stretch>
        </p:blipFill>
        <p:spPr bwMode="auto">
          <a:xfrm>
            <a:off x="3708400" y="1196975"/>
            <a:ext cx="1655763" cy="1449388"/>
          </a:xfrm>
          <a:prstGeom prst="rect">
            <a:avLst/>
          </a:prstGeom>
          <a:noFill/>
          <a:ln w="9525">
            <a:noFill/>
            <a:miter lim="800000"/>
            <a:headEnd/>
            <a:tailEnd/>
          </a:ln>
        </p:spPr>
      </p:pic>
      <p:sp>
        <p:nvSpPr>
          <p:cNvPr id="2" name="標題 1"/>
          <p:cNvSpPr>
            <a:spLocks noGrp="1"/>
          </p:cNvSpPr>
          <p:nvPr>
            <p:ph type="ctrTitle"/>
          </p:nvPr>
        </p:nvSpPr>
        <p:spPr>
          <a:xfrm>
            <a:off x="683568" y="2924944"/>
            <a:ext cx="7772400" cy="1470025"/>
          </a:xfrm>
        </p:spPr>
        <p:txBody>
          <a:bodyPr/>
          <a:lstStyle/>
          <a:p>
            <a:r>
              <a:rPr lang="zh-TW" altLang="en-US" smtClean="0"/>
              <a:t>按一下以編輯母片標題樣式</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7438CF54-B992-4814-BC90-8D8D3615B2E4}" type="slidenum">
              <a:rPr lang="zh-TW" altLang="en-US"/>
              <a:pPr>
                <a:defRPr/>
              </a:pPr>
              <a:t>‹#›</a:t>
            </a:fld>
            <a:endParaRPr lang="zh-TW" alt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266226A2-9EED-4B62-9E04-1529412A76C6}" type="slidenum">
              <a:rPr lang="zh-TW" altLang="en-US"/>
              <a:pPr>
                <a:defRPr/>
              </a:pPr>
              <a:t>‹#›</a:t>
            </a:fld>
            <a:endParaRPr lang="zh-TW" alt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pPr>
              <a:defRPr/>
            </a:pPr>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54E97224-8ED0-4235-B01B-66859DD5BFD2}" type="slidenum">
              <a:rPr lang="zh-TW" altLang="en-US"/>
              <a:pPr>
                <a:defRPr/>
              </a:pPr>
              <a:t>‹#›</a:t>
            </a:fld>
            <a:endParaRPr lang="zh-TW" alt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3"/>
          <p:cNvSpPr>
            <a:spLocks noGrp="1"/>
          </p:cNvSpPr>
          <p:nvPr>
            <p:ph type="dt" sz="half" idx="10"/>
          </p:nvPr>
        </p:nvSpPr>
        <p:spPr/>
        <p:txBody>
          <a:bodyPr/>
          <a:lstStyle>
            <a:lvl1pPr>
              <a:defRPr/>
            </a:lvl1pPr>
          </a:lstStyle>
          <a:p>
            <a:pPr>
              <a:defRPr/>
            </a:pPr>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1A68E342-6CD6-4D9B-8001-AACC6C90D079}" type="slidenum">
              <a:rPr lang="zh-TW" altLang="en-US"/>
              <a:pPr>
                <a:defRPr/>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305800" cy="1143000"/>
          </a:xfrm>
          <a:prstGeom prst="rect">
            <a:avLst/>
          </a:prstGeo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zh-TW" altLang="en-US" smtClean="0"/>
              <a:t>按一下以編輯母片標題樣式</a:t>
            </a:r>
            <a:endParaRPr lang="en-US"/>
          </a:p>
        </p:txBody>
      </p:sp>
      <p:sp>
        <p:nvSpPr>
          <p:cNvPr id="3" name="日期版面配置區 9"/>
          <p:cNvSpPr>
            <a:spLocks noGrp="1"/>
          </p:cNvSpPr>
          <p:nvPr>
            <p:ph type="dt" sz="half" idx="10"/>
          </p:nvPr>
        </p:nvSpPr>
        <p:spPr>
          <a:xfrm>
            <a:off x="457200" y="6356350"/>
            <a:ext cx="2133600" cy="365125"/>
          </a:xfrm>
          <a:prstGeom prst="rect">
            <a:avLst/>
          </a:prstGeom>
        </p:spPr>
        <p:txBody>
          <a:bodyPr/>
          <a:lstStyle>
            <a:lvl1pPr algn="ctr">
              <a:lnSpc>
                <a:spcPct val="190000"/>
              </a:lnSpc>
              <a:defRPr kumimoji="0">
                <a:ea typeface="標楷體" pitchFamily="65" charset="-120"/>
              </a:defRPr>
            </a:lvl1pPr>
          </a:lstStyle>
          <a:p>
            <a:pPr>
              <a:defRPr/>
            </a:pPr>
            <a:endParaRPr lang="en-US" altLang="zh-TW"/>
          </a:p>
        </p:txBody>
      </p:sp>
      <p:sp>
        <p:nvSpPr>
          <p:cNvPr id="4" name="頁尾版面配置區 21"/>
          <p:cNvSpPr>
            <a:spLocks noGrp="1"/>
          </p:cNvSpPr>
          <p:nvPr>
            <p:ph type="ftr" sz="quarter" idx="11"/>
          </p:nvPr>
        </p:nvSpPr>
        <p:spPr>
          <a:xfrm>
            <a:off x="2667000" y="6356350"/>
            <a:ext cx="3352800" cy="365125"/>
          </a:xfrm>
          <a:prstGeom prst="rect">
            <a:avLst/>
          </a:prstGeom>
        </p:spPr>
        <p:txBody>
          <a:bodyPr/>
          <a:lstStyle>
            <a:lvl1pPr algn="ctr">
              <a:lnSpc>
                <a:spcPct val="190000"/>
              </a:lnSpc>
              <a:defRPr kumimoji="0">
                <a:ea typeface="標楷體" pitchFamily="65" charset="-120"/>
              </a:defRPr>
            </a:lvl1pPr>
          </a:lstStyle>
          <a:p>
            <a:pPr>
              <a:defRPr/>
            </a:pPr>
            <a:endParaRPr lang="en-US" altLang="zh-TW"/>
          </a:p>
        </p:txBody>
      </p:sp>
      <p:sp>
        <p:nvSpPr>
          <p:cNvPr id="5" name="投影片編號版面配置區 17"/>
          <p:cNvSpPr>
            <a:spLocks noGrp="1"/>
          </p:cNvSpPr>
          <p:nvPr>
            <p:ph type="sldNum" sz="quarter" idx="12"/>
          </p:nvPr>
        </p:nvSpPr>
        <p:spPr/>
        <p:txBody>
          <a:bodyPr/>
          <a:lstStyle>
            <a:lvl1pPr>
              <a:defRPr/>
            </a:lvl1pPr>
          </a:lstStyle>
          <a:p>
            <a:pPr>
              <a:defRPr/>
            </a:pPr>
            <a:fld id="{860FEF71-3F0E-4344-97B2-1C56248EBB89}" type="slidenum">
              <a:rPr lang="zh-TW" altLang="en-US"/>
              <a:pPr>
                <a:defRPr/>
              </a:pPr>
              <a:t>‹#›</a:t>
            </a:fld>
            <a:endParaRPr lang="en-US" altLang="zh-TW"/>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3"/>
          <p:cNvSpPr>
            <a:spLocks noGrp="1"/>
          </p:cNvSpPr>
          <p:nvPr>
            <p:ph type="dt" sz="half" idx="10"/>
          </p:nvPr>
        </p:nvSpPr>
        <p:spPr/>
        <p:txBody>
          <a:bodyPr/>
          <a:lstStyle>
            <a:lvl1pPr>
              <a:defRPr/>
            </a:lvl1pPr>
          </a:lstStyle>
          <a:p>
            <a:pPr>
              <a:defRPr/>
            </a:pPr>
            <a:endParaRPr lang="zh-TW" altLang="en-US"/>
          </a:p>
        </p:txBody>
      </p:sp>
      <p:sp>
        <p:nvSpPr>
          <p:cNvPr id="8" name="頁尾版面配置區 4"/>
          <p:cNvSpPr>
            <a:spLocks noGrp="1"/>
          </p:cNvSpPr>
          <p:nvPr>
            <p:ph type="ftr" sz="quarter" idx="11"/>
          </p:nvPr>
        </p:nvSpPr>
        <p:spPr/>
        <p:txBody>
          <a:bodyPr/>
          <a:lstStyle>
            <a:lvl1pPr>
              <a:defRPr/>
            </a:lvl1pPr>
          </a:lstStyle>
          <a:p>
            <a:pPr>
              <a:defRPr/>
            </a:pPr>
            <a:endParaRPr lang="zh-TW" altLang="en-US"/>
          </a:p>
        </p:txBody>
      </p:sp>
      <p:sp>
        <p:nvSpPr>
          <p:cNvPr id="9" name="投影片編號版面配置區 5"/>
          <p:cNvSpPr>
            <a:spLocks noGrp="1"/>
          </p:cNvSpPr>
          <p:nvPr>
            <p:ph type="sldNum" sz="quarter" idx="12"/>
          </p:nvPr>
        </p:nvSpPr>
        <p:spPr/>
        <p:txBody>
          <a:bodyPr/>
          <a:lstStyle>
            <a:lvl1pPr>
              <a:defRPr/>
            </a:lvl1pPr>
          </a:lstStyle>
          <a:p>
            <a:pPr>
              <a:defRPr/>
            </a:pPr>
            <a:fld id="{85C2AB81-E7B9-4E8A-8181-F17B8836B916}" type="slidenum">
              <a:rPr lang="zh-TW" altLang="en-US"/>
              <a:pPr>
                <a:defRPr/>
              </a:pPr>
              <a:t>‹#›</a:t>
            </a:fld>
            <a:endParaRPr lang="zh-TW" alt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3"/>
          <p:cNvSpPr>
            <a:spLocks noGrp="1"/>
          </p:cNvSpPr>
          <p:nvPr>
            <p:ph type="dt" sz="half" idx="10"/>
          </p:nvPr>
        </p:nvSpPr>
        <p:spPr/>
        <p:txBody>
          <a:bodyPr/>
          <a:lstStyle>
            <a:lvl1pPr>
              <a:defRPr/>
            </a:lvl1pPr>
          </a:lstStyle>
          <a:p>
            <a:pPr>
              <a:defRPr/>
            </a:pPr>
            <a:endParaRPr lang="zh-TW" altLang="en-US"/>
          </a:p>
        </p:txBody>
      </p:sp>
      <p:sp>
        <p:nvSpPr>
          <p:cNvPr id="4" name="頁尾版面配置區 4"/>
          <p:cNvSpPr>
            <a:spLocks noGrp="1"/>
          </p:cNvSpPr>
          <p:nvPr>
            <p:ph type="ftr" sz="quarter" idx="11"/>
          </p:nvPr>
        </p:nvSpPr>
        <p:spPr/>
        <p:txBody>
          <a:bodyPr/>
          <a:lstStyle>
            <a:lvl1pPr>
              <a:defRPr/>
            </a:lvl1pPr>
          </a:lstStyle>
          <a:p>
            <a:pPr>
              <a:defRPr/>
            </a:pPr>
            <a:endParaRPr lang="zh-TW" altLang="en-US"/>
          </a:p>
        </p:txBody>
      </p:sp>
      <p:sp>
        <p:nvSpPr>
          <p:cNvPr id="5" name="投影片編號版面配置區 5"/>
          <p:cNvSpPr>
            <a:spLocks noGrp="1"/>
          </p:cNvSpPr>
          <p:nvPr>
            <p:ph type="sldNum" sz="quarter" idx="12"/>
          </p:nvPr>
        </p:nvSpPr>
        <p:spPr/>
        <p:txBody>
          <a:bodyPr/>
          <a:lstStyle>
            <a:lvl1pPr>
              <a:defRPr/>
            </a:lvl1pPr>
          </a:lstStyle>
          <a:p>
            <a:pPr>
              <a:defRPr/>
            </a:pPr>
            <a:fld id="{2EF8002E-9A1D-44F9-9BCD-7421108AEFE3}" type="slidenum">
              <a:rPr lang="zh-TW" altLang="en-US"/>
              <a:pPr>
                <a:defRPr/>
              </a:pPr>
              <a:t>‹#›</a:t>
            </a:fld>
            <a:endParaRPr lang="zh-TW" alt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endParaRPr lang="zh-TW" altLang="en-US"/>
          </a:p>
        </p:txBody>
      </p:sp>
      <p:sp>
        <p:nvSpPr>
          <p:cNvPr id="3" name="頁尾版面配置區 4"/>
          <p:cNvSpPr>
            <a:spLocks noGrp="1"/>
          </p:cNvSpPr>
          <p:nvPr>
            <p:ph type="ftr" sz="quarter" idx="11"/>
          </p:nvPr>
        </p:nvSpPr>
        <p:spPr/>
        <p:txBody>
          <a:bodyPr/>
          <a:lstStyle>
            <a:lvl1pPr>
              <a:defRPr/>
            </a:lvl1pPr>
          </a:lstStyle>
          <a:p>
            <a:pPr>
              <a:defRPr/>
            </a:pPr>
            <a:endParaRPr lang="zh-TW" altLang="en-US"/>
          </a:p>
        </p:txBody>
      </p:sp>
      <p:sp>
        <p:nvSpPr>
          <p:cNvPr id="4" name="投影片編號版面配置區 5"/>
          <p:cNvSpPr>
            <a:spLocks noGrp="1"/>
          </p:cNvSpPr>
          <p:nvPr>
            <p:ph type="sldNum" sz="quarter" idx="12"/>
          </p:nvPr>
        </p:nvSpPr>
        <p:spPr/>
        <p:txBody>
          <a:bodyPr/>
          <a:lstStyle>
            <a:lvl1pPr>
              <a:defRPr/>
            </a:lvl1pPr>
          </a:lstStyle>
          <a:p>
            <a:pPr>
              <a:defRPr/>
            </a:pPr>
            <a:fld id="{250348E3-B943-4439-8F48-02C4CD1A7DE7}" type="slidenum">
              <a:rPr lang="zh-TW" altLang="en-US"/>
              <a:pPr>
                <a:defRPr/>
              </a:pPr>
              <a:t>‹#›</a:t>
            </a:fld>
            <a:endParaRPr lang="zh-TW" alt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F22B1737-3926-46E3-A174-216EB675A87D}" type="slidenum">
              <a:rPr lang="zh-TW" altLang="en-US"/>
              <a:pPr>
                <a:defRPr/>
              </a:pPr>
              <a:t>‹#›</a:t>
            </a:fld>
            <a:endParaRPr lang="zh-TW" alt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08CBFA4D-E4FC-41AB-BAB2-3A591011398C}" type="slidenum">
              <a:rPr lang="zh-TW" altLang="en-US"/>
              <a:pPr>
                <a:defRPr/>
              </a:pPr>
              <a:t>‹#›</a:t>
            </a:fld>
            <a:endParaRPr lang="zh-TW" alt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35D89880-724D-42BC-BA63-4978EF587A1E}" type="slidenum">
              <a:rPr lang="zh-TW" altLang="en-US"/>
              <a:pPr>
                <a:defRPr/>
              </a:pPr>
              <a:t>‹#›</a:t>
            </a:fld>
            <a:endParaRPr lang="zh-TW" alt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9004CD6B-2876-4CA2-9BF7-8D12D2EDFF1E}" type="slidenum">
              <a:rPr lang="zh-TW" altLang="en-US"/>
              <a:pPr>
                <a:defRPr/>
              </a:pPr>
              <a:t>‹#›</a:t>
            </a:fld>
            <a:endParaRPr lang="zh-TW" alt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1173157"/>
            <a:ext cx="7772400" cy="1470025"/>
          </a:xfrm>
        </p:spPr>
        <p:txBody>
          <a:bodyPr anchor="b"/>
          <a:lstStyle>
            <a:lvl1pPr algn="l">
              <a:defRPr sz="4800"/>
            </a:lvl1pPr>
          </a:lstStyle>
          <a:p>
            <a:r>
              <a:rPr lang="zh-TW" altLang="en-US" smtClean="0"/>
              <a:t>按一下以編輯母片標題樣式</a:t>
            </a:r>
            <a:endParaRPr lang="en-US"/>
          </a:p>
        </p:txBody>
      </p:sp>
      <p:sp>
        <p:nvSpPr>
          <p:cNvPr id="3" name="副標題 2"/>
          <p:cNvSpPr>
            <a:spLocks noGrp="1"/>
          </p:cNvSpPr>
          <p:nvPr>
            <p:ph type="subTitle" idx="1"/>
          </p:nvPr>
        </p:nvSpPr>
        <p:spPr>
          <a:xfrm>
            <a:off x="687716" y="2643182"/>
            <a:ext cx="6670366" cy="1752600"/>
          </a:xfrm>
        </p:spPr>
        <p:txBody>
          <a:bodyPr/>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a:p>
        </p:txBody>
      </p:sp>
      <p:sp>
        <p:nvSpPr>
          <p:cNvPr id="4" name="日期版面配置區 3"/>
          <p:cNvSpPr>
            <a:spLocks noGrp="1"/>
          </p:cNvSpPr>
          <p:nvPr>
            <p:ph type="dt" sz="half" idx="10"/>
          </p:nvPr>
        </p:nvSpPr>
        <p:spPr/>
        <p:txBody>
          <a:bodyPr/>
          <a:lstStyle>
            <a:lvl1pPr>
              <a:defRPr/>
            </a:lvl1pPr>
          </a:lstStyle>
          <a:p>
            <a:pPr>
              <a:defRPr/>
            </a:pPr>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4071272E-CDD9-42C9-ABDA-322FAA1D997D}" type="slidenum">
              <a:rPr lang="zh-TW" altLang="en-US"/>
              <a:pPr>
                <a:defRPr/>
              </a:pPr>
              <a:t>‹#›</a:t>
            </a:fld>
            <a:endParaRPr lang="zh-TW" altLang="en-US"/>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3"/>
          <p:cNvSpPr>
            <a:spLocks noGrp="1"/>
          </p:cNvSpPr>
          <p:nvPr>
            <p:ph type="dt" sz="half" idx="10"/>
          </p:nvPr>
        </p:nvSpPr>
        <p:spPr/>
        <p:txBody>
          <a:bodyPr/>
          <a:lstStyle>
            <a:lvl1pPr>
              <a:defRPr/>
            </a:lvl1pPr>
          </a:lstStyle>
          <a:p>
            <a:pPr>
              <a:defRPr/>
            </a:pPr>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C985E5CC-83F6-46FE-8F07-0A78EB1DC341}" type="slidenum">
              <a:rPr lang="zh-TW" altLang="en-US"/>
              <a:pPr>
                <a:defRPr/>
              </a:pPr>
              <a:t>‹#›</a:t>
            </a:fld>
            <a:endParaRPr lang="zh-TW" alt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685800" y="2924181"/>
            <a:ext cx="7772400" cy="1362075"/>
          </a:xfrm>
        </p:spPr>
        <p:txBody>
          <a:bodyPr anchor="t"/>
          <a:lstStyle>
            <a:lvl1pPr algn="l">
              <a:defRPr sz="4400" b="0" cap="all"/>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685800" y="142874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3"/>
          <p:cNvSpPr>
            <a:spLocks noGrp="1"/>
          </p:cNvSpPr>
          <p:nvPr>
            <p:ph type="dt" sz="half" idx="10"/>
          </p:nvPr>
        </p:nvSpPr>
        <p:spPr/>
        <p:txBody>
          <a:bodyPr/>
          <a:lstStyle>
            <a:lvl1pPr>
              <a:defRPr/>
            </a:lvl1pPr>
          </a:lstStyle>
          <a:p>
            <a:pPr>
              <a:defRPr/>
            </a:pPr>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E517B6FC-A1FB-4C5D-8F47-C233602D5EDD}" type="slidenum">
              <a:rPr lang="zh-TW" altLang="en-US"/>
              <a:pPr>
                <a:defRPr/>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版面配置區 9"/>
          <p:cNvSpPr>
            <a:spLocks noGrp="1"/>
          </p:cNvSpPr>
          <p:nvPr>
            <p:ph type="dt" sz="half" idx="10"/>
          </p:nvPr>
        </p:nvSpPr>
        <p:spPr>
          <a:xfrm>
            <a:off x="457200" y="6356350"/>
            <a:ext cx="2133600" cy="365125"/>
          </a:xfrm>
          <a:prstGeom prst="rect">
            <a:avLst/>
          </a:prstGeom>
        </p:spPr>
        <p:txBody>
          <a:bodyPr/>
          <a:lstStyle>
            <a:lvl1pPr algn="ctr">
              <a:lnSpc>
                <a:spcPct val="190000"/>
              </a:lnSpc>
              <a:defRPr kumimoji="0">
                <a:ea typeface="標楷體" pitchFamily="65" charset="-120"/>
              </a:defRPr>
            </a:lvl1pPr>
          </a:lstStyle>
          <a:p>
            <a:pPr>
              <a:defRPr/>
            </a:pPr>
            <a:endParaRPr lang="en-US" altLang="zh-TW"/>
          </a:p>
        </p:txBody>
      </p:sp>
      <p:sp>
        <p:nvSpPr>
          <p:cNvPr id="3" name="頁尾版面配置區 21"/>
          <p:cNvSpPr>
            <a:spLocks noGrp="1"/>
          </p:cNvSpPr>
          <p:nvPr>
            <p:ph type="ftr" sz="quarter" idx="11"/>
          </p:nvPr>
        </p:nvSpPr>
        <p:spPr>
          <a:xfrm>
            <a:off x="2667000" y="6356350"/>
            <a:ext cx="3352800" cy="365125"/>
          </a:xfrm>
          <a:prstGeom prst="rect">
            <a:avLst/>
          </a:prstGeom>
        </p:spPr>
        <p:txBody>
          <a:bodyPr/>
          <a:lstStyle>
            <a:lvl1pPr algn="ctr">
              <a:lnSpc>
                <a:spcPct val="190000"/>
              </a:lnSpc>
              <a:defRPr kumimoji="0">
                <a:ea typeface="標楷體" pitchFamily="65" charset="-120"/>
              </a:defRPr>
            </a:lvl1pPr>
          </a:lstStyle>
          <a:p>
            <a:pPr>
              <a:defRPr/>
            </a:pPr>
            <a:endParaRPr lang="en-US" altLang="zh-TW"/>
          </a:p>
        </p:txBody>
      </p:sp>
      <p:sp>
        <p:nvSpPr>
          <p:cNvPr id="4" name="投影片編號版面配置區 17"/>
          <p:cNvSpPr>
            <a:spLocks noGrp="1"/>
          </p:cNvSpPr>
          <p:nvPr>
            <p:ph type="sldNum" sz="quarter" idx="12"/>
          </p:nvPr>
        </p:nvSpPr>
        <p:spPr/>
        <p:txBody>
          <a:bodyPr/>
          <a:lstStyle>
            <a:lvl1pPr>
              <a:defRPr/>
            </a:lvl1pPr>
          </a:lstStyle>
          <a:p>
            <a:pPr>
              <a:defRPr/>
            </a:pPr>
            <a:fld id="{A902D8F7-A49E-441D-8F22-3E0D804DF392}" type="slidenum">
              <a:rPr lang="zh-TW" altLang="en-US"/>
              <a:pPr>
                <a:defRPr/>
              </a:pPr>
              <a:t>‹#›</a:t>
            </a:fld>
            <a:endParaRPr lang="en-US" altLang="zh-TW"/>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4"/>
          <p:cNvSpPr>
            <a:spLocks noGrp="1"/>
          </p:cNvSpPr>
          <p:nvPr>
            <p:ph type="dt" sz="half" idx="10"/>
          </p:nvPr>
        </p:nvSpPr>
        <p:spPr/>
        <p:txBody>
          <a:bodyPr/>
          <a:lstStyle>
            <a:lvl1pPr>
              <a:defRPr/>
            </a:lvl1pPr>
          </a:lstStyle>
          <a:p>
            <a:pPr>
              <a:defRPr/>
            </a:pPr>
            <a:endParaRPr lang="zh-TW" altLang="en-US"/>
          </a:p>
        </p:txBody>
      </p:sp>
      <p:sp>
        <p:nvSpPr>
          <p:cNvPr id="6" name="頁尾版面配置區 5"/>
          <p:cNvSpPr>
            <a:spLocks noGrp="1"/>
          </p:cNvSpPr>
          <p:nvPr>
            <p:ph type="ftr" sz="quarter" idx="11"/>
          </p:nvPr>
        </p:nvSpPr>
        <p:spPr/>
        <p:txBody>
          <a:bodyPr/>
          <a:lstStyle>
            <a:lvl1pPr>
              <a:defRPr/>
            </a:lvl1pPr>
          </a:lstStyle>
          <a:p>
            <a:pPr>
              <a:defRPr/>
            </a:pPr>
            <a:endParaRPr lang="zh-TW" altLang="en-US"/>
          </a:p>
        </p:txBody>
      </p:sp>
      <p:sp>
        <p:nvSpPr>
          <p:cNvPr id="7" name="投影片編號版面配置區 6"/>
          <p:cNvSpPr>
            <a:spLocks noGrp="1"/>
          </p:cNvSpPr>
          <p:nvPr>
            <p:ph type="sldNum" sz="quarter" idx="12"/>
          </p:nvPr>
        </p:nvSpPr>
        <p:spPr/>
        <p:txBody>
          <a:bodyPr/>
          <a:lstStyle>
            <a:lvl1pPr>
              <a:defRPr/>
            </a:lvl1pPr>
          </a:lstStyle>
          <a:p>
            <a:pPr>
              <a:defRPr/>
            </a:pPr>
            <a:fld id="{BB43F307-F7EC-4127-BC21-F614472B21FB}" type="slidenum">
              <a:rPr lang="zh-TW" altLang="en-US"/>
              <a:pPr>
                <a:defRPr/>
              </a:pPr>
              <a:t>‹#›</a:t>
            </a:fld>
            <a:endParaRPr lang="zh-TW" alt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日期版面配置區 6"/>
          <p:cNvSpPr>
            <a:spLocks noGrp="1"/>
          </p:cNvSpPr>
          <p:nvPr>
            <p:ph type="dt" sz="half" idx="10"/>
          </p:nvPr>
        </p:nvSpPr>
        <p:spPr/>
        <p:txBody>
          <a:bodyPr/>
          <a:lstStyle>
            <a:lvl1pPr>
              <a:defRPr/>
            </a:lvl1pPr>
          </a:lstStyle>
          <a:p>
            <a:pPr>
              <a:defRPr/>
            </a:pPr>
            <a:endParaRPr lang="zh-TW" altLang="en-US"/>
          </a:p>
        </p:txBody>
      </p:sp>
      <p:sp>
        <p:nvSpPr>
          <p:cNvPr id="8" name="頁尾版面配置區 7"/>
          <p:cNvSpPr>
            <a:spLocks noGrp="1"/>
          </p:cNvSpPr>
          <p:nvPr>
            <p:ph type="ftr" sz="quarter" idx="11"/>
          </p:nvPr>
        </p:nvSpPr>
        <p:spPr/>
        <p:txBody>
          <a:bodyPr/>
          <a:lstStyle>
            <a:lvl1pPr>
              <a:defRPr/>
            </a:lvl1pPr>
          </a:lstStyle>
          <a:p>
            <a:pPr>
              <a:defRPr/>
            </a:pPr>
            <a:endParaRPr lang="zh-TW" altLang="en-US"/>
          </a:p>
        </p:txBody>
      </p:sp>
      <p:sp>
        <p:nvSpPr>
          <p:cNvPr id="9" name="投影片編號版面配置區 8"/>
          <p:cNvSpPr>
            <a:spLocks noGrp="1"/>
          </p:cNvSpPr>
          <p:nvPr>
            <p:ph type="sldNum" sz="quarter" idx="12"/>
          </p:nvPr>
        </p:nvSpPr>
        <p:spPr/>
        <p:txBody>
          <a:bodyPr/>
          <a:lstStyle>
            <a:lvl1pPr>
              <a:defRPr/>
            </a:lvl1pPr>
          </a:lstStyle>
          <a:p>
            <a:pPr>
              <a:defRPr/>
            </a:pPr>
            <a:fld id="{09054541-BB8A-46F0-9584-CAF4D6412A6F}" type="slidenum">
              <a:rPr lang="zh-TW" altLang="en-US"/>
              <a:pPr>
                <a:defRPr/>
              </a:pPr>
              <a:t>‹#›</a:t>
            </a:fld>
            <a:endParaRPr lang="zh-TW" alt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日期版面配置區 2"/>
          <p:cNvSpPr>
            <a:spLocks noGrp="1"/>
          </p:cNvSpPr>
          <p:nvPr>
            <p:ph type="dt" sz="half" idx="10"/>
          </p:nvPr>
        </p:nvSpPr>
        <p:spPr/>
        <p:txBody>
          <a:bodyPr/>
          <a:lstStyle>
            <a:lvl1pPr>
              <a:defRPr/>
            </a:lvl1pPr>
          </a:lstStyle>
          <a:p>
            <a:pPr>
              <a:defRPr/>
            </a:pPr>
            <a:endParaRPr lang="zh-TW" altLang="en-US"/>
          </a:p>
        </p:txBody>
      </p:sp>
      <p:sp>
        <p:nvSpPr>
          <p:cNvPr id="4" name="頁尾版面配置區 3"/>
          <p:cNvSpPr>
            <a:spLocks noGrp="1"/>
          </p:cNvSpPr>
          <p:nvPr>
            <p:ph type="ftr" sz="quarter" idx="11"/>
          </p:nvPr>
        </p:nvSpPr>
        <p:spPr/>
        <p:txBody>
          <a:bodyPr/>
          <a:lstStyle>
            <a:lvl1pPr>
              <a:defRPr/>
            </a:lvl1pPr>
          </a:lstStyle>
          <a:p>
            <a:pPr>
              <a:defRPr/>
            </a:pPr>
            <a:endParaRPr lang="zh-TW" altLang="en-US"/>
          </a:p>
        </p:txBody>
      </p:sp>
      <p:sp>
        <p:nvSpPr>
          <p:cNvPr id="5" name="投影片編號版面配置區 4"/>
          <p:cNvSpPr>
            <a:spLocks noGrp="1"/>
          </p:cNvSpPr>
          <p:nvPr>
            <p:ph type="sldNum" sz="quarter" idx="12"/>
          </p:nvPr>
        </p:nvSpPr>
        <p:spPr/>
        <p:txBody>
          <a:bodyPr/>
          <a:lstStyle>
            <a:lvl1pPr>
              <a:defRPr/>
            </a:lvl1pPr>
          </a:lstStyle>
          <a:p>
            <a:pPr>
              <a:defRPr/>
            </a:pPr>
            <a:fld id="{C19C1DFF-8A22-4E5F-9C3A-BD34BBF2B7CB}" type="slidenum">
              <a:rPr lang="zh-TW" altLang="en-US"/>
              <a:pPr>
                <a:defRPr/>
              </a:pPr>
              <a:t>‹#›</a:t>
            </a:fld>
            <a:endParaRPr lang="zh-TW" alt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lvl1pPr>
              <a:defRPr/>
            </a:lvl1pPr>
          </a:lstStyle>
          <a:p>
            <a:pPr>
              <a:defRPr/>
            </a:pPr>
            <a:endParaRPr lang="zh-TW" altLang="en-US"/>
          </a:p>
        </p:txBody>
      </p:sp>
      <p:sp>
        <p:nvSpPr>
          <p:cNvPr id="3" name="頁尾版面配置區 2"/>
          <p:cNvSpPr>
            <a:spLocks noGrp="1"/>
          </p:cNvSpPr>
          <p:nvPr>
            <p:ph type="ftr" sz="quarter" idx="11"/>
          </p:nvPr>
        </p:nvSpPr>
        <p:spPr/>
        <p:txBody>
          <a:bodyPr/>
          <a:lstStyle>
            <a:lvl1pPr>
              <a:defRPr/>
            </a:lvl1pPr>
          </a:lstStyle>
          <a:p>
            <a:pPr>
              <a:defRPr/>
            </a:pPr>
            <a:endParaRPr lang="zh-TW" altLang="en-US"/>
          </a:p>
        </p:txBody>
      </p:sp>
      <p:sp>
        <p:nvSpPr>
          <p:cNvPr id="4" name="投影片編號版面配置區 3"/>
          <p:cNvSpPr>
            <a:spLocks noGrp="1"/>
          </p:cNvSpPr>
          <p:nvPr>
            <p:ph type="sldNum" sz="quarter" idx="12"/>
          </p:nvPr>
        </p:nvSpPr>
        <p:spPr/>
        <p:txBody>
          <a:bodyPr/>
          <a:lstStyle>
            <a:lvl1pPr>
              <a:defRPr/>
            </a:lvl1pPr>
          </a:lstStyle>
          <a:p>
            <a:pPr>
              <a:defRPr/>
            </a:pPr>
            <a:fld id="{EF0CF98A-101E-490A-A3DD-064266831EF3}" type="slidenum">
              <a:rPr lang="zh-TW" altLang="en-US"/>
              <a:pPr>
                <a:defRPr/>
              </a:pPr>
              <a:t>‹#›</a:t>
            </a:fld>
            <a:endParaRPr lang="zh-TW" alt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60382" y="1071546"/>
            <a:ext cx="5111750" cy="50497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文字版面配置區 3"/>
          <p:cNvSpPr>
            <a:spLocks noGrp="1"/>
          </p:cNvSpPr>
          <p:nvPr>
            <p:ph type="body" sz="half" idx="2"/>
          </p:nvPr>
        </p:nvSpPr>
        <p:spPr>
          <a:xfrm>
            <a:off x="5679083" y="1071546"/>
            <a:ext cx="3008313" cy="34290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2" name="標題 1"/>
          <p:cNvSpPr>
            <a:spLocks noGrp="1"/>
          </p:cNvSpPr>
          <p:nvPr>
            <p:ph type="title"/>
          </p:nvPr>
        </p:nvSpPr>
        <p:spPr>
          <a:xfrm>
            <a:off x="457205" y="285728"/>
            <a:ext cx="8230993" cy="696626"/>
          </a:xfrm>
        </p:spPr>
        <p:txBody>
          <a:bodyPr/>
          <a:lstStyle>
            <a:lvl1pPr algn="ctr">
              <a:defRPr sz="3600" b="0"/>
            </a:lvl1pPr>
          </a:lstStyle>
          <a:p>
            <a:r>
              <a:rPr lang="zh-TW" altLang="en-US" smtClean="0"/>
              <a:t>按一下以編輯母片標題樣式</a:t>
            </a:r>
            <a:endParaRPr lang="en-US"/>
          </a:p>
        </p:txBody>
      </p:sp>
      <p:sp>
        <p:nvSpPr>
          <p:cNvPr id="5" name="日期版面配置區 4"/>
          <p:cNvSpPr>
            <a:spLocks noGrp="1"/>
          </p:cNvSpPr>
          <p:nvPr>
            <p:ph type="dt" sz="half" idx="10"/>
          </p:nvPr>
        </p:nvSpPr>
        <p:spPr/>
        <p:txBody>
          <a:bodyPr/>
          <a:lstStyle>
            <a:lvl1pPr>
              <a:defRPr/>
            </a:lvl1pPr>
          </a:lstStyle>
          <a:p>
            <a:pPr>
              <a:defRPr/>
            </a:pPr>
            <a:endParaRPr lang="zh-TW" altLang="en-US"/>
          </a:p>
        </p:txBody>
      </p:sp>
      <p:sp>
        <p:nvSpPr>
          <p:cNvPr id="6" name="頁尾版面配置區 5"/>
          <p:cNvSpPr>
            <a:spLocks noGrp="1"/>
          </p:cNvSpPr>
          <p:nvPr>
            <p:ph type="ftr" sz="quarter" idx="11"/>
          </p:nvPr>
        </p:nvSpPr>
        <p:spPr/>
        <p:txBody>
          <a:bodyPr/>
          <a:lstStyle>
            <a:lvl1pPr>
              <a:defRPr/>
            </a:lvl1pPr>
          </a:lstStyle>
          <a:p>
            <a:pPr>
              <a:defRPr/>
            </a:pPr>
            <a:endParaRPr lang="zh-TW" altLang="en-US"/>
          </a:p>
        </p:txBody>
      </p:sp>
      <p:sp>
        <p:nvSpPr>
          <p:cNvPr id="7" name="投影片編號版面配置區 6"/>
          <p:cNvSpPr>
            <a:spLocks noGrp="1"/>
          </p:cNvSpPr>
          <p:nvPr>
            <p:ph type="sldNum" sz="quarter" idx="12"/>
          </p:nvPr>
        </p:nvSpPr>
        <p:spPr/>
        <p:txBody>
          <a:bodyPr/>
          <a:lstStyle>
            <a:lvl1pPr>
              <a:defRPr/>
            </a:lvl1pPr>
          </a:lstStyle>
          <a:p>
            <a:pPr>
              <a:defRPr/>
            </a:pPr>
            <a:fld id="{5D6B3EA1-A1DF-40F6-B59C-E2600C5195DB}" type="slidenum">
              <a:rPr lang="zh-TW" altLang="en-US"/>
              <a:pPr>
                <a:defRPr/>
              </a:pPr>
              <a:t>‹#›</a:t>
            </a:fld>
            <a:endParaRPr lang="zh-TW" alt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001024" y="642918"/>
            <a:ext cx="785818" cy="4572032"/>
          </a:xfrm>
        </p:spPr>
        <p:txBody>
          <a:bodyPr vert="eaVert"/>
          <a:lstStyle>
            <a:lvl1pPr algn="l">
              <a:defRPr sz="2400" b="0"/>
            </a:lvl1pPr>
          </a:lstStyle>
          <a:p>
            <a:r>
              <a:rPr lang="zh-TW" altLang="en-US" smtClean="0"/>
              <a:t>按一下以編輯母片標題樣式</a:t>
            </a:r>
            <a:endParaRPr lang="en-US"/>
          </a:p>
        </p:txBody>
      </p:sp>
      <p:sp>
        <p:nvSpPr>
          <p:cNvPr id="3" name="圖片版面配置區 2"/>
          <p:cNvSpPr>
            <a:spLocks noGrp="1"/>
          </p:cNvSpPr>
          <p:nvPr>
            <p:ph type="pic" idx="1"/>
          </p:nvPr>
        </p:nvSpPr>
        <p:spPr>
          <a:xfrm>
            <a:off x="442922" y="541340"/>
            <a:ext cx="6415094" cy="5459428"/>
          </a:xfrm>
          <a:prstGeom prst="roundRect">
            <a:avLst>
              <a:gd name="adj" fmla="val 4800"/>
            </a:avLst>
          </a:prstGeom>
          <a:solidFill>
            <a:schemeClr val="accent1">
              <a:tint val="20000"/>
            </a:schemeClr>
          </a:solidFill>
          <a:ln w="38100">
            <a:gradFill flip="none" rotWithShape="1">
              <a:gsLst>
                <a:gs pos="0">
                  <a:schemeClr val="accent1">
                    <a:alpha val="50000"/>
                  </a:schemeClr>
                </a:gs>
                <a:gs pos="100000">
                  <a:schemeClr val="accent1">
                    <a:tint val="20000"/>
                  </a:schemeClr>
                </a:gs>
              </a:gsLst>
              <a:lin ang="16200000" scaled="1"/>
              <a:tileRect/>
            </a:gradFill>
          </a:ln>
          <a:effectLst>
            <a:outerShdw blurRad="76200" dist="38100" dir="5400000" sx="100500" sy="100500" algn="tl" rotWithShape="0">
              <a:srgbClr val="000000">
                <a:alpha val="50000"/>
              </a:srgb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smtClean="0"/>
              <a:t>按一下圖示以新增圖片</a:t>
            </a:r>
            <a:endParaRPr lang="en-US" noProof="0"/>
          </a:p>
        </p:txBody>
      </p:sp>
      <p:sp>
        <p:nvSpPr>
          <p:cNvPr id="4" name="文字版面配置區 3"/>
          <p:cNvSpPr>
            <a:spLocks noGrp="1"/>
          </p:cNvSpPr>
          <p:nvPr>
            <p:ph type="body" sz="half" idx="2"/>
          </p:nvPr>
        </p:nvSpPr>
        <p:spPr>
          <a:xfrm>
            <a:off x="7072330" y="1000108"/>
            <a:ext cx="914368" cy="4214842"/>
          </a:xfrm>
        </p:spPr>
        <p:txBody>
          <a:bodyPr vert="eaVert"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4"/>
          <p:cNvSpPr>
            <a:spLocks noGrp="1"/>
          </p:cNvSpPr>
          <p:nvPr>
            <p:ph type="dt" sz="half" idx="10"/>
          </p:nvPr>
        </p:nvSpPr>
        <p:spPr/>
        <p:txBody>
          <a:bodyPr/>
          <a:lstStyle>
            <a:lvl1pPr>
              <a:defRPr/>
            </a:lvl1pPr>
          </a:lstStyle>
          <a:p>
            <a:pPr>
              <a:defRPr/>
            </a:pPr>
            <a:endParaRPr lang="zh-TW" altLang="en-US"/>
          </a:p>
        </p:txBody>
      </p:sp>
      <p:sp>
        <p:nvSpPr>
          <p:cNvPr id="6" name="頁尾版面配置區 5"/>
          <p:cNvSpPr>
            <a:spLocks noGrp="1"/>
          </p:cNvSpPr>
          <p:nvPr>
            <p:ph type="ftr" sz="quarter" idx="11"/>
          </p:nvPr>
        </p:nvSpPr>
        <p:spPr/>
        <p:txBody>
          <a:bodyPr/>
          <a:lstStyle>
            <a:lvl1pPr>
              <a:defRPr/>
            </a:lvl1pPr>
          </a:lstStyle>
          <a:p>
            <a:pPr>
              <a:defRPr/>
            </a:pPr>
            <a:endParaRPr lang="zh-TW" altLang="en-US"/>
          </a:p>
        </p:txBody>
      </p:sp>
      <p:sp>
        <p:nvSpPr>
          <p:cNvPr id="7" name="投影片編號版面配置區 6"/>
          <p:cNvSpPr>
            <a:spLocks noGrp="1"/>
          </p:cNvSpPr>
          <p:nvPr>
            <p:ph type="sldNum" sz="quarter" idx="12"/>
          </p:nvPr>
        </p:nvSpPr>
        <p:spPr/>
        <p:txBody>
          <a:bodyPr/>
          <a:lstStyle>
            <a:lvl1pPr>
              <a:defRPr/>
            </a:lvl1pPr>
          </a:lstStyle>
          <a:p>
            <a:pPr>
              <a:defRPr/>
            </a:pPr>
            <a:fld id="{BCEEFD38-6A5F-42CD-BA47-61B60A9C5D0B}" type="slidenum">
              <a:rPr lang="zh-TW" altLang="en-US"/>
              <a:pPr>
                <a:defRPr/>
              </a:pPr>
              <a:t>‹#›</a:t>
            </a:fld>
            <a:endParaRPr lang="zh-TW" alt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3"/>
          <p:cNvSpPr>
            <a:spLocks noGrp="1"/>
          </p:cNvSpPr>
          <p:nvPr>
            <p:ph type="dt" sz="half" idx="10"/>
          </p:nvPr>
        </p:nvSpPr>
        <p:spPr/>
        <p:txBody>
          <a:bodyPr/>
          <a:lstStyle>
            <a:lvl1pPr>
              <a:defRPr/>
            </a:lvl1pPr>
          </a:lstStyle>
          <a:p>
            <a:pPr>
              <a:defRPr/>
            </a:pPr>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2F00D873-408A-4287-964D-3C2FCE37C59D}" type="slidenum">
              <a:rPr lang="zh-TW" altLang="en-US"/>
              <a:pPr>
                <a:defRPr/>
              </a:pPr>
              <a:t>‹#›</a:t>
            </a:fld>
            <a:endParaRPr lang="zh-TW" alt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143768" y="274639"/>
            <a:ext cx="1543032" cy="5851525"/>
          </a:xfrm>
        </p:spPr>
        <p:txBody>
          <a:bodyPr vert="eaVert"/>
          <a:lstStyle/>
          <a:p>
            <a:r>
              <a:rPr lang="zh-TW" altLang="en-US" smtClean="0"/>
              <a:t>按一下以編輯母片標題樣式</a:t>
            </a:r>
            <a:endParaRPr lang="en-US"/>
          </a:p>
        </p:txBody>
      </p:sp>
      <p:sp>
        <p:nvSpPr>
          <p:cNvPr id="3" name="直排文字版面配置區 2"/>
          <p:cNvSpPr>
            <a:spLocks noGrp="1"/>
          </p:cNvSpPr>
          <p:nvPr>
            <p:ph type="body" orient="vert" idx="1"/>
          </p:nvPr>
        </p:nvSpPr>
        <p:spPr>
          <a:xfrm>
            <a:off x="457200" y="274639"/>
            <a:ext cx="661513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3"/>
          <p:cNvSpPr>
            <a:spLocks noGrp="1"/>
          </p:cNvSpPr>
          <p:nvPr>
            <p:ph type="dt" sz="half" idx="10"/>
          </p:nvPr>
        </p:nvSpPr>
        <p:spPr/>
        <p:txBody>
          <a:bodyPr/>
          <a:lstStyle>
            <a:lvl1pPr>
              <a:defRPr/>
            </a:lvl1pPr>
          </a:lstStyle>
          <a:p>
            <a:pPr>
              <a:defRPr/>
            </a:pPr>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5E668956-14AB-4D1A-A1D8-C5F97C87078F}" type="slidenum">
              <a:rPr lang="zh-TW" altLang="en-US"/>
              <a:pPr>
                <a:defRPr/>
              </a:pPr>
              <a:t>‹#›</a:t>
            </a:fld>
            <a:endParaRPr lang="zh-TW" alt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userDrawn="1">
  <p:cSld name="1_標題投影片">
    <p:spTree>
      <p:nvGrpSpPr>
        <p:cNvPr id="1" name=""/>
        <p:cNvGrpSpPr/>
        <p:nvPr/>
      </p:nvGrpSpPr>
      <p:grpSpPr>
        <a:xfrm>
          <a:off x="0" y="0"/>
          <a:ext cx="0" cy="0"/>
          <a:chOff x="0" y="0"/>
          <a:chExt cx="0" cy="0"/>
        </a:xfrm>
      </p:grpSpPr>
      <p:pic>
        <p:nvPicPr>
          <p:cNvPr id="3" name="圖片 6" descr="二代健保標誌-陳冠仲-第二名.jpg"/>
          <p:cNvPicPr>
            <a:picLocks noChangeAspect="1"/>
          </p:cNvPicPr>
          <p:nvPr userDrawn="1"/>
        </p:nvPicPr>
        <p:blipFill>
          <a:blip r:embed="rId2" cstate="print"/>
          <a:srcRect/>
          <a:stretch>
            <a:fillRect/>
          </a:stretch>
        </p:blipFill>
        <p:spPr bwMode="auto">
          <a:xfrm>
            <a:off x="3708400" y="1196975"/>
            <a:ext cx="1655763" cy="1449388"/>
          </a:xfrm>
          <a:prstGeom prst="rect">
            <a:avLst/>
          </a:prstGeom>
          <a:noFill/>
          <a:ln w="9525">
            <a:noFill/>
            <a:miter lim="800000"/>
            <a:headEnd/>
            <a:tailEnd/>
          </a:ln>
        </p:spPr>
      </p:pic>
      <p:sp>
        <p:nvSpPr>
          <p:cNvPr id="2" name="標題 1"/>
          <p:cNvSpPr>
            <a:spLocks noGrp="1"/>
          </p:cNvSpPr>
          <p:nvPr>
            <p:ph type="ctrTitle"/>
          </p:nvPr>
        </p:nvSpPr>
        <p:spPr>
          <a:xfrm>
            <a:off x="683568" y="2924944"/>
            <a:ext cx="7772400" cy="1470025"/>
          </a:xfrm>
        </p:spPr>
        <p:txBody>
          <a:bodyPr/>
          <a:lstStyle/>
          <a:p>
            <a:r>
              <a:rPr lang="zh-TW" altLang="en-US" smtClean="0"/>
              <a:t>按一下以編輯母片標題樣式</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447B9A97-FBFB-4E46-9901-27FE6015D415}" type="slidenum">
              <a:rPr lang="zh-TW" altLang="en-US"/>
              <a:pPr>
                <a:defRPr/>
              </a:pPr>
              <a:t>‹#›</a:t>
            </a:fld>
            <a:endParaRPr lang="zh-TW" alt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userDrawn="1">
  <p:cSld name="5_標題投影片">
    <p:spTree>
      <p:nvGrpSpPr>
        <p:cNvPr id="1" name=""/>
        <p:cNvGrpSpPr/>
        <p:nvPr/>
      </p:nvGrpSpPr>
      <p:grpSpPr>
        <a:xfrm>
          <a:off x="0" y="0"/>
          <a:ext cx="0" cy="0"/>
          <a:chOff x="0" y="0"/>
          <a:chExt cx="0" cy="0"/>
        </a:xfrm>
      </p:grpSpPr>
      <p:pic>
        <p:nvPicPr>
          <p:cNvPr id="3" name="圖片 6" descr="二代健保標誌-陳冠仲-第二名.jpg"/>
          <p:cNvPicPr>
            <a:picLocks noChangeAspect="1"/>
          </p:cNvPicPr>
          <p:nvPr userDrawn="1"/>
        </p:nvPicPr>
        <p:blipFill>
          <a:blip r:embed="rId2" cstate="print"/>
          <a:srcRect/>
          <a:stretch>
            <a:fillRect/>
          </a:stretch>
        </p:blipFill>
        <p:spPr bwMode="auto">
          <a:xfrm>
            <a:off x="3708400" y="1196975"/>
            <a:ext cx="1655763" cy="1449388"/>
          </a:xfrm>
          <a:prstGeom prst="rect">
            <a:avLst/>
          </a:prstGeom>
          <a:noFill/>
          <a:ln w="9525">
            <a:noFill/>
            <a:miter lim="800000"/>
            <a:headEnd/>
            <a:tailEnd/>
          </a:ln>
        </p:spPr>
      </p:pic>
      <p:sp>
        <p:nvSpPr>
          <p:cNvPr id="2" name="標題 1"/>
          <p:cNvSpPr>
            <a:spLocks noGrp="1"/>
          </p:cNvSpPr>
          <p:nvPr>
            <p:ph type="ctrTitle"/>
          </p:nvPr>
        </p:nvSpPr>
        <p:spPr>
          <a:xfrm>
            <a:off x="683568" y="2924944"/>
            <a:ext cx="7772400" cy="1470025"/>
          </a:xfrm>
        </p:spPr>
        <p:txBody>
          <a:bodyPr/>
          <a:lstStyle/>
          <a:p>
            <a:r>
              <a:rPr lang="zh-TW" altLang="en-US" smtClean="0"/>
              <a:t>按一下以編輯母片標題樣式</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457267D2-EA6B-4608-B12D-9A8B8AB81307}" type="slidenum">
              <a:rPr lang="zh-TW" altLang="en-US"/>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85800" y="514352"/>
            <a:ext cx="2743200" cy="1162050"/>
          </a:xfrm>
          <a:prstGeom prst="rect">
            <a:avLst/>
          </a:prstGeo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zh-TW" altLang="en-US" smtClean="0"/>
              <a:t>按一下以編輯母片標題樣式</a:t>
            </a:r>
            <a:endParaRPr lang="en-US"/>
          </a:p>
        </p:txBody>
      </p:sp>
      <p:sp>
        <p:nvSpPr>
          <p:cNvPr id="3" name="文字版面配置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zh-TW" altLang="en-US" smtClean="0"/>
              <a:t>按一下以編輯母片文字樣式</a:t>
            </a:r>
          </a:p>
        </p:txBody>
      </p:sp>
      <p:sp>
        <p:nvSpPr>
          <p:cNvPr id="4" name="內容版面配置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9"/>
          <p:cNvSpPr>
            <a:spLocks noGrp="1"/>
          </p:cNvSpPr>
          <p:nvPr>
            <p:ph type="dt" sz="half" idx="10"/>
          </p:nvPr>
        </p:nvSpPr>
        <p:spPr>
          <a:xfrm>
            <a:off x="457200" y="6356350"/>
            <a:ext cx="2133600" cy="365125"/>
          </a:xfrm>
          <a:prstGeom prst="rect">
            <a:avLst/>
          </a:prstGeom>
        </p:spPr>
        <p:txBody>
          <a:bodyPr/>
          <a:lstStyle>
            <a:lvl1pPr algn="ctr">
              <a:lnSpc>
                <a:spcPct val="190000"/>
              </a:lnSpc>
              <a:defRPr kumimoji="0">
                <a:ea typeface="標楷體" pitchFamily="65" charset="-120"/>
              </a:defRPr>
            </a:lvl1pPr>
          </a:lstStyle>
          <a:p>
            <a:pPr>
              <a:defRPr/>
            </a:pPr>
            <a:endParaRPr lang="en-US" altLang="zh-TW"/>
          </a:p>
        </p:txBody>
      </p:sp>
      <p:sp>
        <p:nvSpPr>
          <p:cNvPr id="6" name="頁尾版面配置區 21"/>
          <p:cNvSpPr>
            <a:spLocks noGrp="1"/>
          </p:cNvSpPr>
          <p:nvPr>
            <p:ph type="ftr" sz="quarter" idx="11"/>
          </p:nvPr>
        </p:nvSpPr>
        <p:spPr>
          <a:xfrm>
            <a:off x="2667000" y="6356350"/>
            <a:ext cx="3352800" cy="365125"/>
          </a:xfrm>
          <a:prstGeom prst="rect">
            <a:avLst/>
          </a:prstGeom>
        </p:spPr>
        <p:txBody>
          <a:bodyPr/>
          <a:lstStyle>
            <a:lvl1pPr algn="ctr">
              <a:lnSpc>
                <a:spcPct val="190000"/>
              </a:lnSpc>
              <a:defRPr kumimoji="0">
                <a:ea typeface="標楷體" pitchFamily="65" charset="-120"/>
              </a:defRPr>
            </a:lvl1pPr>
          </a:lstStyle>
          <a:p>
            <a:pPr>
              <a:defRPr/>
            </a:pPr>
            <a:endParaRPr lang="en-US" altLang="zh-TW"/>
          </a:p>
        </p:txBody>
      </p:sp>
      <p:sp>
        <p:nvSpPr>
          <p:cNvPr id="7" name="投影片編號版面配置區 17"/>
          <p:cNvSpPr>
            <a:spLocks noGrp="1"/>
          </p:cNvSpPr>
          <p:nvPr>
            <p:ph type="sldNum" sz="quarter" idx="12"/>
          </p:nvPr>
        </p:nvSpPr>
        <p:spPr/>
        <p:txBody>
          <a:bodyPr/>
          <a:lstStyle>
            <a:lvl1pPr>
              <a:defRPr/>
            </a:lvl1pPr>
          </a:lstStyle>
          <a:p>
            <a:pPr>
              <a:defRPr/>
            </a:pPr>
            <a:fld id="{10B7DBF0-CC03-4406-9DDB-FB26EA593476}" type="slidenum">
              <a:rPr lang="zh-TW" altLang="en-US"/>
              <a:pPr>
                <a:defRPr/>
              </a:pPr>
              <a:t>‹#›</a:t>
            </a:fld>
            <a:endParaRPr lang="en-US" altLang="zh-TW"/>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userDrawn="1">
  <p:cSld name="6_標題投影片">
    <p:spTree>
      <p:nvGrpSpPr>
        <p:cNvPr id="1" name=""/>
        <p:cNvGrpSpPr/>
        <p:nvPr/>
      </p:nvGrpSpPr>
      <p:grpSpPr>
        <a:xfrm>
          <a:off x="0" y="0"/>
          <a:ext cx="0" cy="0"/>
          <a:chOff x="0" y="0"/>
          <a:chExt cx="0" cy="0"/>
        </a:xfrm>
      </p:grpSpPr>
      <p:pic>
        <p:nvPicPr>
          <p:cNvPr id="3" name="圖片 6" descr="二代健保標誌-陳冠仲-第二名.jpg"/>
          <p:cNvPicPr>
            <a:picLocks noChangeAspect="1"/>
          </p:cNvPicPr>
          <p:nvPr userDrawn="1"/>
        </p:nvPicPr>
        <p:blipFill>
          <a:blip r:embed="rId2" cstate="print"/>
          <a:srcRect/>
          <a:stretch>
            <a:fillRect/>
          </a:stretch>
        </p:blipFill>
        <p:spPr bwMode="auto">
          <a:xfrm>
            <a:off x="3708400" y="1196975"/>
            <a:ext cx="1655763" cy="1449388"/>
          </a:xfrm>
          <a:prstGeom prst="rect">
            <a:avLst/>
          </a:prstGeom>
          <a:noFill/>
          <a:ln w="9525">
            <a:noFill/>
            <a:miter lim="800000"/>
            <a:headEnd/>
            <a:tailEnd/>
          </a:ln>
        </p:spPr>
      </p:pic>
      <p:sp>
        <p:nvSpPr>
          <p:cNvPr id="2" name="標題 1"/>
          <p:cNvSpPr>
            <a:spLocks noGrp="1"/>
          </p:cNvSpPr>
          <p:nvPr>
            <p:ph type="ctrTitle"/>
          </p:nvPr>
        </p:nvSpPr>
        <p:spPr>
          <a:xfrm>
            <a:off x="683568" y="2924944"/>
            <a:ext cx="7772400" cy="1470025"/>
          </a:xfrm>
        </p:spPr>
        <p:txBody>
          <a:bodyPr/>
          <a:lstStyle/>
          <a:p>
            <a:r>
              <a:rPr lang="zh-TW" altLang="en-US" smtClean="0"/>
              <a:t>按一下以編輯母片標題樣式</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0626792A-DD03-4B91-8474-65695C42DBD8}" type="slidenum">
              <a:rPr lang="zh-TW" altLang="en-US"/>
              <a:pPr>
                <a:defRPr/>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850"/>
            <a:ext cx="8229600" cy="1143000"/>
          </a:xfrm>
          <a:prstGeom prst="rect">
            <a:avLst/>
          </a:prstGeom>
        </p:spPr>
        <p:txBody>
          <a:bodyPr/>
          <a:lstStyle/>
          <a:p>
            <a:r>
              <a:rPr lang="zh-TW" altLang="en-US" smtClean="0"/>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9"/>
          <p:cNvSpPr>
            <a:spLocks noGrp="1"/>
          </p:cNvSpPr>
          <p:nvPr>
            <p:ph type="dt" sz="half" idx="10"/>
          </p:nvPr>
        </p:nvSpPr>
        <p:spPr>
          <a:xfrm>
            <a:off x="457200" y="6356350"/>
            <a:ext cx="2133600" cy="365125"/>
          </a:xfrm>
          <a:prstGeom prst="rect">
            <a:avLst/>
          </a:prstGeom>
        </p:spPr>
        <p:txBody>
          <a:bodyPr/>
          <a:lstStyle>
            <a:lvl1pPr algn="ctr">
              <a:lnSpc>
                <a:spcPct val="190000"/>
              </a:lnSpc>
              <a:defRPr kumimoji="0">
                <a:ea typeface="標楷體" pitchFamily="65" charset="-120"/>
              </a:defRPr>
            </a:lvl1pPr>
          </a:lstStyle>
          <a:p>
            <a:pPr>
              <a:defRPr/>
            </a:pPr>
            <a:endParaRPr lang="en-US" altLang="zh-TW"/>
          </a:p>
        </p:txBody>
      </p:sp>
      <p:sp>
        <p:nvSpPr>
          <p:cNvPr id="5" name="頁尾版面配置區 21"/>
          <p:cNvSpPr>
            <a:spLocks noGrp="1"/>
          </p:cNvSpPr>
          <p:nvPr>
            <p:ph type="ftr" sz="quarter" idx="11"/>
          </p:nvPr>
        </p:nvSpPr>
        <p:spPr>
          <a:xfrm>
            <a:off x="2667000" y="6356350"/>
            <a:ext cx="3352800" cy="365125"/>
          </a:xfrm>
          <a:prstGeom prst="rect">
            <a:avLst/>
          </a:prstGeom>
        </p:spPr>
        <p:txBody>
          <a:bodyPr/>
          <a:lstStyle>
            <a:lvl1pPr algn="ctr">
              <a:lnSpc>
                <a:spcPct val="190000"/>
              </a:lnSpc>
              <a:defRPr kumimoji="0">
                <a:ea typeface="標楷體" pitchFamily="65" charset="-120"/>
              </a:defRPr>
            </a:lvl1pPr>
          </a:lstStyle>
          <a:p>
            <a:pPr>
              <a:defRPr/>
            </a:pPr>
            <a:endParaRPr lang="en-US" altLang="zh-TW"/>
          </a:p>
        </p:txBody>
      </p:sp>
      <p:sp>
        <p:nvSpPr>
          <p:cNvPr id="6" name="投影片編號版面配置區 17"/>
          <p:cNvSpPr>
            <a:spLocks noGrp="1"/>
          </p:cNvSpPr>
          <p:nvPr>
            <p:ph type="sldNum" sz="quarter" idx="12"/>
          </p:nvPr>
        </p:nvSpPr>
        <p:spPr/>
        <p:txBody>
          <a:bodyPr/>
          <a:lstStyle>
            <a:lvl1pPr>
              <a:defRPr/>
            </a:lvl1pPr>
          </a:lstStyle>
          <a:p>
            <a:pPr>
              <a:defRPr/>
            </a:pPr>
            <a:fld id="{2175F346-5D40-4DC7-B9B6-51657614784F}" type="slidenum">
              <a:rPr lang="zh-TW" altLang="en-US"/>
              <a:pPr>
                <a:defRPr/>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914401"/>
            <a:ext cx="2057400" cy="5211763"/>
          </a:xfrm>
          <a:prstGeom prst="rect">
            <a:avLst/>
          </a:prstGeom>
        </p:spPr>
        <p:txBody>
          <a:bodyPr vert="eaVert"/>
          <a:lstStyle/>
          <a:p>
            <a:r>
              <a:rPr lang="zh-TW" altLang="en-US" smtClean="0"/>
              <a:t>按一下以編輯母片標題樣式</a:t>
            </a:r>
            <a:endParaRPr lang="en-US"/>
          </a:p>
        </p:txBody>
      </p:sp>
      <p:sp>
        <p:nvSpPr>
          <p:cNvPr id="3" name="直排文字版面配置區 2"/>
          <p:cNvSpPr>
            <a:spLocks noGrp="1"/>
          </p:cNvSpPr>
          <p:nvPr>
            <p:ph type="body" orient="vert" idx="1"/>
          </p:nvPr>
        </p:nvSpPr>
        <p:spPr>
          <a:xfrm>
            <a:off x="457200" y="914401"/>
            <a:ext cx="6019800" cy="5211763"/>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9"/>
          <p:cNvSpPr>
            <a:spLocks noGrp="1"/>
          </p:cNvSpPr>
          <p:nvPr>
            <p:ph type="dt" sz="half" idx="10"/>
          </p:nvPr>
        </p:nvSpPr>
        <p:spPr>
          <a:xfrm>
            <a:off x="457200" y="6356350"/>
            <a:ext cx="2133600" cy="365125"/>
          </a:xfrm>
          <a:prstGeom prst="rect">
            <a:avLst/>
          </a:prstGeom>
        </p:spPr>
        <p:txBody>
          <a:bodyPr/>
          <a:lstStyle>
            <a:lvl1pPr algn="ctr">
              <a:lnSpc>
                <a:spcPct val="190000"/>
              </a:lnSpc>
              <a:defRPr kumimoji="0">
                <a:ea typeface="標楷體" pitchFamily="65" charset="-120"/>
              </a:defRPr>
            </a:lvl1pPr>
          </a:lstStyle>
          <a:p>
            <a:pPr>
              <a:defRPr/>
            </a:pPr>
            <a:endParaRPr lang="en-US" altLang="zh-TW"/>
          </a:p>
        </p:txBody>
      </p:sp>
      <p:sp>
        <p:nvSpPr>
          <p:cNvPr id="5" name="頁尾版面配置區 21"/>
          <p:cNvSpPr>
            <a:spLocks noGrp="1"/>
          </p:cNvSpPr>
          <p:nvPr>
            <p:ph type="ftr" sz="quarter" idx="11"/>
          </p:nvPr>
        </p:nvSpPr>
        <p:spPr>
          <a:xfrm>
            <a:off x="2667000" y="6356350"/>
            <a:ext cx="3352800" cy="365125"/>
          </a:xfrm>
          <a:prstGeom prst="rect">
            <a:avLst/>
          </a:prstGeom>
        </p:spPr>
        <p:txBody>
          <a:bodyPr/>
          <a:lstStyle>
            <a:lvl1pPr algn="ctr">
              <a:lnSpc>
                <a:spcPct val="190000"/>
              </a:lnSpc>
              <a:defRPr kumimoji="0">
                <a:ea typeface="標楷體" pitchFamily="65" charset="-120"/>
              </a:defRPr>
            </a:lvl1pPr>
          </a:lstStyle>
          <a:p>
            <a:pPr>
              <a:defRPr/>
            </a:pPr>
            <a:endParaRPr lang="en-US" altLang="zh-TW"/>
          </a:p>
        </p:txBody>
      </p:sp>
      <p:sp>
        <p:nvSpPr>
          <p:cNvPr id="6" name="投影片編號版面配置區 17"/>
          <p:cNvSpPr>
            <a:spLocks noGrp="1"/>
          </p:cNvSpPr>
          <p:nvPr>
            <p:ph type="sldNum" sz="quarter" idx="12"/>
          </p:nvPr>
        </p:nvSpPr>
        <p:spPr/>
        <p:txBody>
          <a:bodyPr/>
          <a:lstStyle>
            <a:lvl1pPr>
              <a:defRPr/>
            </a:lvl1pPr>
          </a:lstStyle>
          <a:p>
            <a:pPr>
              <a:defRPr/>
            </a:pPr>
            <a:fld id="{91420599-E5B7-486D-A478-229DE3AA49A3}" type="slidenum">
              <a:rPr lang="zh-TW" altLang="en-US"/>
              <a:pPr>
                <a:defRPr/>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1_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a:prstGeom prst="rect">
            <a:avLst/>
          </a:prstGeo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lgn="ctr">
              <a:lnSpc>
                <a:spcPct val="190000"/>
              </a:lnSpc>
              <a:defRPr kumimoji="0">
                <a:ea typeface="標楷體" pitchFamily="65" charset="-120"/>
              </a:defRPr>
            </a:lvl1pPr>
          </a:lstStyle>
          <a:p>
            <a:pPr>
              <a:defRPr/>
            </a:pPr>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lgn="ctr">
              <a:lnSpc>
                <a:spcPct val="190000"/>
              </a:lnSpc>
              <a:defRPr kumimoji="0">
                <a:ea typeface="標楷體" pitchFamily="65" charset="-120"/>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DEF0BCA6-A0DA-4D16-8CA7-66BF7E9AFBA5}" type="slidenum">
              <a:rPr lang="zh-TW" altLang="en-US"/>
              <a:pPr>
                <a:defRPr/>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theme" Target="../theme/theme3.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slideLayout" Target="../slideLayouts/slideLayout59.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slideLayout" Target="../slideLayouts/slideLayout58.xml"/><Relationship Id="rId17" Type="http://schemas.openxmlformats.org/officeDocument/2006/relationships/image" Target="../media/image6.png"/><Relationship Id="rId2" Type="http://schemas.openxmlformats.org/officeDocument/2006/relationships/slideLayout" Target="../slideLayouts/slideLayout48.xml"/><Relationship Id="rId16" Type="http://schemas.openxmlformats.org/officeDocument/2006/relationships/image" Target="../media/image5.png"/><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5" Type="http://schemas.openxmlformats.org/officeDocument/2006/relationships/theme" Target="../theme/theme5.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 Id="rId14" Type="http://schemas.openxmlformats.org/officeDocument/2006/relationships/slideLayout" Target="../slideLayouts/slideLayout6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60000"/>
                <a:lumOff val="40000"/>
              </a:schemeClr>
            </a:gs>
            <a:gs pos="55000">
              <a:srgbClr val="F3F3F3"/>
            </a:gs>
            <a:gs pos="100000">
              <a:srgbClr val="D2FFFF"/>
            </a:gs>
          </a:gsLst>
          <a:lin ang="5400000" scaled="1"/>
          <a:tileRect/>
        </a:gradFill>
        <a:effectLst/>
      </p:bgPr>
    </p:bg>
    <p:spTree>
      <p:nvGrpSpPr>
        <p:cNvPr id="1" name=""/>
        <p:cNvGrpSpPr/>
        <p:nvPr/>
      </p:nvGrpSpPr>
      <p:grpSpPr>
        <a:xfrm>
          <a:off x="0" y="0"/>
          <a:ext cx="0" cy="0"/>
          <a:chOff x="0" y="0"/>
          <a:chExt cx="0" cy="0"/>
        </a:xfrm>
      </p:grpSpPr>
      <p:sp>
        <p:nvSpPr>
          <p:cNvPr id="1026" name="文字版面配置區 29"/>
          <p:cNvSpPr>
            <a:spLocks noGrp="1"/>
          </p:cNvSpPr>
          <p:nvPr>
            <p:ph type="body" idx="1"/>
          </p:nvPr>
        </p:nvSpPr>
        <p:spPr bwMode="auto">
          <a:xfrm>
            <a:off x="684213" y="170021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8" name="投影片編號版面配置區 17"/>
          <p:cNvSpPr>
            <a:spLocks noGrp="1"/>
          </p:cNvSpPr>
          <p:nvPr>
            <p:ph type="sldNum" sz="quarter" idx="4"/>
          </p:nvPr>
        </p:nvSpPr>
        <p:spPr>
          <a:xfrm>
            <a:off x="8101013" y="6308725"/>
            <a:ext cx="762000" cy="365125"/>
          </a:xfrm>
          <a:prstGeom prst="rect">
            <a:avLst/>
          </a:prstGeom>
        </p:spPr>
        <p:txBody>
          <a:bodyPr vert="horz" lIns="0" tIns="0" rIns="0" bIns="0" anchor="b"/>
          <a:lstStyle>
            <a:lvl1pPr algn="r" eaLnBrk="1" latinLnBrk="0" hangingPunct="1">
              <a:lnSpc>
                <a:spcPct val="100000"/>
              </a:lnSpc>
              <a:defRPr kumimoji="0" sz="1200">
                <a:solidFill>
                  <a:schemeClr val="tx2">
                    <a:shade val="90000"/>
                  </a:schemeClr>
                </a:solidFill>
                <a:latin typeface="Arial" pitchFamily="34" charset="0"/>
                <a:ea typeface="+mn-ea"/>
              </a:defRPr>
            </a:lvl1pPr>
          </a:lstStyle>
          <a:p>
            <a:pPr>
              <a:defRPr/>
            </a:pPr>
            <a:fld id="{1EBC9626-CC76-4C63-A270-D2C865005F66}" type="slidenum">
              <a:rPr lang="zh-TW" altLang="en-US"/>
              <a:pPr>
                <a:defRPr/>
              </a:pPr>
              <a:t>‹#›</a:t>
            </a:fld>
            <a:endParaRPr lang="en-US" altLang="zh-TW"/>
          </a:p>
        </p:txBody>
      </p:sp>
      <p:grpSp>
        <p:nvGrpSpPr>
          <p:cNvPr id="1028" name="Group 119"/>
          <p:cNvGrpSpPr>
            <a:grpSpLocks/>
          </p:cNvGrpSpPr>
          <p:nvPr/>
        </p:nvGrpSpPr>
        <p:grpSpPr bwMode="auto">
          <a:xfrm>
            <a:off x="8216900" y="5562600"/>
            <a:ext cx="917575" cy="757238"/>
            <a:chOff x="5176" y="3504"/>
            <a:chExt cx="578" cy="477"/>
          </a:xfrm>
        </p:grpSpPr>
        <p:sp>
          <p:nvSpPr>
            <p:cNvPr id="34" name="Rectangle 108"/>
            <p:cNvSpPr>
              <a:spLocks noChangeArrowheads="1"/>
            </p:cNvSpPr>
            <p:nvPr/>
          </p:nvSpPr>
          <p:spPr bwMode="gray">
            <a:xfrm>
              <a:off x="5314" y="3829"/>
              <a:ext cx="152" cy="152"/>
            </a:xfrm>
            <a:prstGeom prst="rect">
              <a:avLst/>
            </a:prstGeom>
            <a:solidFill>
              <a:schemeClr val="bg1"/>
            </a:solidFill>
            <a:ln w="9525">
              <a:noFill/>
              <a:miter lim="800000"/>
              <a:headEnd/>
              <a:tailEnd/>
            </a:ln>
            <a:effectLst/>
          </p:spPr>
          <p:txBody>
            <a:bodyPr wrap="none" anchor="ctr"/>
            <a:lstStyle/>
            <a:p>
              <a:pPr algn="ctr">
                <a:lnSpc>
                  <a:spcPct val="190000"/>
                </a:lnSpc>
                <a:defRPr/>
              </a:pPr>
              <a:endParaRPr kumimoji="0" lang="zh-TW" altLang="en-US">
                <a:ea typeface="標楷體" pitchFamily="65" charset="-120"/>
              </a:endParaRPr>
            </a:p>
          </p:txBody>
        </p:sp>
        <p:sp>
          <p:nvSpPr>
            <p:cNvPr id="35" name="Rectangle 109"/>
            <p:cNvSpPr>
              <a:spLocks noChangeArrowheads="1"/>
            </p:cNvSpPr>
            <p:nvPr/>
          </p:nvSpPr>
          <p:spPr bwMode="gray">
            <a:xfrm>
              <a:off x="5176" y="3504"/>
              <a:ext cx="152" cy="152"/>
            </a:xfrm>
            <a:prstGeom prst="rect">
              <a:avLst/>
            </a:prstGeom>
            <a:solidFill>
              <a:schemeClr val="bg1"/>
            </a:solidFill>
            <a:ln w="9525">
              <a:noFill/>
              <a:miter lim="800000"/>
              <a:headEnd/>
              <a:tailEnd/>
            </a:ln>
            <a:effectLst/>
          </p:spPr>
          <p:txBody>
            <a:bodyPr wrap="none" anchor="ctr"/>
            <a:lstStyle/>
            <a:p>
              <a:pPr algn="ctr">
                <a:lnSpc>
                  <a:spcPct val="190000"/>
                </a:lnSpc>
                <a:defRPr/>
              </a:pPr>
              <a:endParaRPr kumimoji="0" lang="zh-TW" altLang="en-US">
                <a:ea typeface="標楷體" pitchFamily="65" charset="-120"/>
              </a:endParaRPr>
            </a:p>
          </p:txBody>
        </p:sp>
        <p:sp>
          <p:nvSpPr>
            <p:cNvPr id="36" name="Rectangle 110"/>
            <p:cNvSpPr>
              <a:spLocks noChangeArrowheads="1"/>
            </p:cNvSpPr>
            <p:nvPr/>
          </p:nvSpPr>
          <p:spPr bwMode="gray">
            <a:xfrm>
              <a:off x="5602" y="3504"/>
              <a:ext cx="152" cy="152"/>
            </a:xfrm>
            <a:prstGeom prst="rect">
              <a:avLst/>
            </a:prstGeom>
            <a:solidFill>
              <a:schemeClr val="bg1"/>
            </a:solidFill>
            <a:ln w="9525">
              <a:noFill/>
              <a:miter lim="800000"/>
              <a:headEnd/>
              <a:tailEnd/>
            </a:ln>
            <a:effectLst/>
          </p:spPr>
          <p:txBody>
            <a:bodyPr wrap="none" anchor="ctr"/>
            <a:lstStyle/>
            <a:p>
              <a:pPr algn="ctr">
                <a:lnSpc>
                  <a:spcPct val="190000"/>
                </a:lnSpc>
                <a:defRPr/>
              </a:pPr>
              <a:endParaRPr kumimoji="0" lang="zh-TW" altLang="en-US">
                <a:ea typeface="標楷體" pitchFamily="65" charset="-120"/>
              </a:endParaRPr>
            </a:p>
          </p:txBody>
        </p:sp>
      </p:grpSp>
      <p:sp>
        <p:nvSpPr>
          <p:cNvPr id="47" name="Line 135"/>
          <p:cNvSpPr>
            <a:spLocks noChangeShapeType="1"/>
          </p:cNvSpPr>
          <p:nvPr/>
        </p:nvSpPr>
        <p:spPr bwMode="gray">
          <a:xfrm>
            <a:off x="9525" y="5967413"/>
            <a:ext cx="641350" cy="0"/>
          </a:xfrm>
          <a:prstGeom prst="line">
            <a:avLst/>
          </a:prstGeom>
          <a:noFill/>
          <a:ln w="12700">
            <a:solidFill>
              <a:srgbClr val="FFFFFF"/>
            </a:solidFill>
            <a:round/>
            <a:headEnd/>
            <a:tailEnd/>
          </a:ln>
          <a:effectLst/>
        </p:spPr>
        <p:txBody>
          <a:bodyPr/>
          <a:lstStyle/>
          <a:p>
            <a:pPr algn="ctr">
              <a:lnSpc>
                <a:spcPct val="190000"/>
              </a:lnSpc>
              <a:defRPr/>
            </a:pPr>
            <a:endParaRPr kumimoji="0" lang="zh-TW" altLang="en-US">
              <a:ea typeface="標楷體" pitchFamily="65" charset="-120"/>
            </a:endParaRPr>
          </a:p>
        </p:txBody>
      </p:sp>
      <p:sp>
        <p:nvSpPr>
          <p:cNvPr id="20" name="Line 73"/>
          <p:cNvSpPr>
            <a:spLocks noChangeShapeType="1"/>
          </p:cNvSpPr>
          <p:nvPr/>
        </p:nvSpPr>
        <p:spPr bwMode="auto">
          <a:xfrm flipV="1">
            <a:off x="1258888" y="1412875"/>
            <a:ext cx="7561262" cy="0"/>
          </a:xfrm>
          <a:prstGeom prst="line">
            <a:avLst/>
          </a:prstGeom>
          <a:noFill/>
          <a:ln w="9525">
            <a:solidFill>
              <a:schemeClr val="tx1">
                <a:lumMod val="50000"/>
                <a:lumOff val="50000"/>
              </a:schemeClr>
            </a:solidFill>
            <a:round/>
            <a:headEnd/>
            <a:tailEnd/>
          </a:ln>
          <a:effectLst/>
        </p:spPr>
        <p:txBody>
          <a:bodyPr/>
          <a:lstStyle/>
          <a:p>
            <a:pPr algn="ctr">
              <a:lnSpc>
                <a:spcPct val="190000"/>
              </a:lnSpc>
              <a:defRPr/>
            </a:pPr>
            <a:endParaRPr kumimoji="0" lang="zh-TW" altLang="en-US">
              <a:ea typeface="標楷體" pitchFamily="65" charset="-120"/>
            </a:endParaRPr>
          </a:p>
        </p:txBody>
      </p:sp>
      <p:pic>
        <p:nvPicPr>
          <p:cNvPr id="1031" name="圖片 21" descr="二代健保標誌-陳冠仲-第二名.jpg"/>
          <p:cNvPicPr>
            <a:picLocks noChangeAspect="1"/>
          </p:cNvPicPr>
          <p:nvPr userDrawn="1"/>
        </p:nvPicPr>
        <p:blipFill>
          <a:blip r:embed="rId15" cstate="print"/>
          <a:srcRect/>
          <a:stretch>
            <a:fillRect/>
          </a:stretch>
        </p:blipFill>
        <p:spPr bwMode="auto">
          <a:xfrm>
            <a:off x="0" y="0"/>
            <a:ext cx="1403350" cy="12287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650" r:id="rId1"/>
    <p:sldLayoutId id="2147484651" r:id="rId2"/>
    <p:sldLayoutId id="2147484652" r:id="rId3"/>
    <p:sldLayoutId id="2147484653" r:id="rId4"/>
    <p:sldLayoutId id="2147484654" r:id="rId5"/>
    <p:sldLayoutId id="2147484655" r:id="rId6"/>
    <p:sldLayoutId id="2147484656" r:id="rId7"/>
    <p:sldLayoutId id="2147484657" r:id="rId8"/>
    <p:sldLayoutId id="2147484658" r:id="rId9"/>
    <p:sldLayoutId id="2147484659" r:id="rId10"/>
    <p:sldLayoutId id="2147484660" r:id="rId11"/>
    <p:sldLayoutId id="2147484661" r:id="rId12"/>
    <p:sldLayoutId id="2147484662" r:id="rId13"/>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3">
                <a:lumMod val="60000"/>
                <a:lumOff val="40000"/>
              </a:schemeClr>
            </a:gs>
            <a:gs pos="55000">
              <a:srgbClr val="F3F3F3"/>
            </a:gs>
            <a:gs pos="100000">
              <a:srgbClr val="D2FFFF"/>
            </a:gs>
          </a:gsLst>
          <a:lin ang="5400000" scaled="1"/>
          <a:tileRect/>
        </a:gradFill>
        <a:effectLst/>
      </p:bgPr>
    </p:bg>
    <p:spTree>
      <p:nvGrpSpPr>
        <p:cNvPr id="1" name=""/>
        <p:cNvGrpSpPr/>
        <p:nvPr/>
      </p:nvGrpSpPr>
      <p:grpSpPr>
        <a:xfrm>
          <a:off x="0" y="0"/>
          <a:ext cx="0" cy="0"/>
          <a:chOff x="0" y="0"/>
          <a:chExt cx="0" cy="0"/>
        </a:xfrm>
      </p:grpSpPr>
      <p:sp>
        <p:nvSpPr>
          <p:cNvPr id="2050" name="標題版面配置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2051" name="文字版面配置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lnSpc>
                <a:spcPct val="190000"/>
              </a:lnSpc>
              <a:defRPr kumimoji="0" sz="1200">
                <a:solidFill>
                  <a:schemeClr val="tx1">
                    <a:tint val="75000"/>
                  </a:schemeClr>
                </a:solidFill>
                <a:ea typeface="標楷體" pitchFamily="65" charset="-120"/>
              </a:defRPr>
            </a:lvl1pPr>
          </a:lstStyle>
          <a:p>
            <a:pPr>
              <a:defRPr/>
            </a:pPr>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lnSpc>
                <a:spcPct val="190000"/>
              </a:lnSpc>
              <a:defRPr kumimoji="0" sz="1200">
                <a:solidFill>
                  <a:schemeClr val="tx1">
                    <a:tint val="75000"/>
                  </a:schemeClr>
                </a:solidFill>
                <a:ea typeface="標楷體" pitchFamily="65" charset="-120"/>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lnSpc>
                <a:spcPct val="190000"/>
              </a:lnSpc>
              <a:defRPr kumimoji="0" sz="1200">
                <a:solidFill>
                  <a:schemeClr val="tx1">
                    <a:tint val="75000"/>
                  </a:schemeClr>
                </a:solidFill>
                <a:ea typeface="標楷體" pitchFamily="65" charset="-120"/>
              </a:defRPr>
            </a:lvl1pPr>
          </a:lstStyle>
          <a:p>
            <a:pPr>
              <a:defRPr/>
            </a:pPr>
            <a:fld id="{D5D4CA8F-5E65-442B-9D69-03343F664614}"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4663" r:id="rId1"/>
    <p:sldLayoutId id="2147484619" r:id="rId2"/>
    <p:sldLayoutId id="2147484620" r:id="rId3"/>
    <p:sldLayoutId id="2147484621" r:id="rId4"/>
    <p:sldLayoutId id="2147484622" r:id="rId5"/>
    <p:sldLayoutId id="2147484623" r:id="rId6"/>
    <p:sldLayoutId id="2147484624" r:id="rId7"/>
    <p:sldLayoutId id="2147484625" r:id="rId8"/>
    <p:sldLayoutId id="2147484626" r:id="rId9"/>
    <p:sldLayoutId id="2147484627" r:id="rId10"/>
    <p:sldLayoutId id="2147484628" r:id="rId11"/>
    <p:sldLayoutId id="2147484629"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3">
                <a:lumMod val="60000"/>
                <a:lumOff val="40000"/>
              </a:schemeClr>
            </a:gs>
            <a:gs pos="55000">
              <a:srgbClr val="F3F3F3"/>
            </a:gs>
            <a:gs pos="100000">
              <a:srgbClr val="D2FFFF"/>
            </a:gs>
          </a:gsLst>
          <a:lin ang="5400000" scaled="1"/>
          <a:tileRect/>
        </a:gradFill>
        <a:effectLst/>
      </p:bgPr>
    </p:bg>
    <p:spTree>
      <p:nvGrpSpPr>
        <p:cNvPr id="1" name=""/>
        <p:cNvGrpSpPr/>
        <p:nvPr/>
      </p:nvGrpSpPr>
      <p:grpSpPr>
        <a:xfrm>
          <a:off x="0" y="0"/>
          <a:ext cx="0" cy="0"/>
          <a:chOff x="0" y="0"/>
          <a:chExt cx="0" cy="0"/>
        </a:xfrm>
      </p:grpSpPr>
      <p:sp>
        <p:nvSpPr>
          <p:cNvPr id="3074" name="標題版面配置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3075" name="文字版面配置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lnSpc>
                <a:spcPct val="190000"/>
              </a:lnSpc>
              <a:defRPr kumimoji="0" sz="1200">
                <a:solidFill>
                  <a:schemeClr val="tx1">
                    <a:tint val="75000"/>
                  </a:schemeClr>
                </a:solidFill>
                <a:ea typeface="標楷體" pitchFamily="65" charset="-120"/>
              </a:defRPr>
            </a:lvl1pPr>
          </a:lstStyle>
          <a:p>
            <a:pPr>
              <a:defRPr/>
            </a:pPr>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lnSpc>
                <a:spcPct val="190000"/>
              </a:lnSpc>
              <a:defRPr kumimoji="0" sz="1200">
                <a:solidFill>
                  <a:schemeClr val="tx1">
                    <a:tint val="75000"/>
                  </a:schemeClr>
                </a:solidFill>
                <a:ea typeface="標楷體" pitchFamily="65" charset="-120"/>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lnSpc>
                <a:spcPct val="190000"/>
              </a:lnSpc>
              <a:defRPr kumimoji="0" sz="1200">
                <a:solidFill>
                  <a:schemeClr val="tx1">
                    <a:tint val="75000"/>
                  </a:schemeClr>
                </a:solidFill>
                <a:ea typeface="標楷體" pitchFamily="65" charset="-120"/>
              </a:defRPr>
            </a:lvl1pPr>
          </a:lstStyle>
          <a:p>
            <a:pPr>
              <a:defRPr/>
            </a:pPr>
            <a:fld id="{D633650F-035B-475B-B9CC-0B6A6EB83354}"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4630" r:id="rId1"/>
    <p:sldLayoutId id="2147484631" r:id="rId2"/>
    <p:sldLayoutId id="2147484632" r:id="rId3"/>
    <p:sldLayoutId id="2147484633" r:id="rId4"/>
    <p:sldLayoutId id="2147484634" r:id="rId5"/>
    <p:sldLayoutId id="2147484635" r:id="rId6"/>
    <p:sldLayoutId id="2147484636" r:id="rId7"/>
    <p:sldLayoutId id="2147484637" r:id="rId8"/>
    <p:sldLayoutId id="2147484638" r:id="rId9"/>
    <p:sldLayoutId id="2147484639" r:id="rId10"/>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3">
                <a:lumMod val="60000"/>
                <a:lumOff val="40000"/>
              </a:schemeClr>
            </a:gs>
            <a:gs pos="55000">
              <a:srgbClr val="F3F3F3"/>
            </a:gs>
            <a:gs pos="100000">
              <a:srgbClr val="D2FFFF"/>
            </a:gs>
          </a:gsLst>
          <a:lin ang="5400000" scaled="1"/>
          <a:tileRect/>
        </a:gradFill>
        <a:effectLst/>
      </p:bgPr>
    </p:bg>
    <p:spTree>
      <p:nvGrpSpPr>
        <p:cNvPr id="1" name=""/>
        <p:cNvGrpSpPr/>
        <p:nvPr/>
      </p:nvGrpSpPr>
      <p:grpSpPr>
        <a:xfrm>
          <a:off x="0" y="0"/>
          <a:ext cx="0" cy="0"/>
          <a:chOff x="0" y="0"/>
          <a:chExt cx="0" cy="0"/>
        </a:xfrm>
      </p:grpSpPr>
      <p:sp>
        <p:nvSpPr>
          <p:cNvPr id="4098" name="標題版面配置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4099" name="文字版面配置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lnSpc>
                <a:spcPct val="190000"/>
              </a:lnSpc>
              <a:defRPr kumimoji="0" sz="1200">
                <a:solidFill>
                  <a:schemeClr val="tx1">
                    <a:tint val="75000"/>
                  </a:schemeClr>
                </a:solidFill>
                <a:ea typeface="標楷體" pitchFamily="65" charset="-120"/>
              </a:defRPr>
            </a:lvl1pPr>
          </a:lstStyle>
          <a:p>
            <a:pPr>
              <a:defRPr/>
            </a:pPr>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lnSpc>
                <a:spcPct val="190000"/>
              </a:lnSpc>
              <a:defRPr kumimoji="0" sz="1200">
                <a:solidFill>
                  <a:schemeClr val="tx1">
                    <a:tint val="75000"/>
                  </a:schemeClr>
                </a:solidFill>
                <a:ea typeface="標楷體" pitchFamily="65" charset="-120"/>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lnSpc>
                <a:spcPct val="190000"/>
              </a:lnSpc>
              <a:defRPr kumimoji="0" sz="1200">
                <a:solidFill>
                  <a:schemeClr val="tx1">
                    <a:tint val="75000"/>
                  </a:schemeClr>
                </a:solidFill>
                <a:ea typeface="標楷體" pitchFamily="65" charset="-120"/>
              </a:defRPr>
            </a:lvl1pPr>
          </a:lstStyle>
          <a:p>
            <a:pPr>
              <a:defRPr/>
            </a:pPr>
            <a:fld id="{7F40801D-7BF1-457E-9508-16F78292BD8A}"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4664" r:id="rId1"/>
    <p:sldLayoutId id="2147484640" r:id="rId2"/>
    <p:sldLayoutId id="2147484641" r:id="rId3"/>
    <p:sldLayoutId id="2147484642" r:id="rId4"/>
    <p:sldLayoutId id="2147484643" r:id="rId5"/>
    <p:sldLayoutId id="2147484644" r:id="rId6"/>
    <p:sldLayoutId id="2147484645" r:id="rId7"/>
    <p:sldLayoutId id="2147484646" r:id="rId8"/>
    <p:sldLayoutId id="2147484647" r:id="rId9"/>
    <p:sldLayoutId id="2147484648" r:id="rId10"/>
    <p:sldLayoutId id="214748464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60000"/>
                <a:lumOff val="40000"/>
              </a:schemeClr>
            </a:gs>
            <a:gs pos="55000">
              <a:srgbClr val="F3F3F3"/>
            </a:gs>
            <a:gs pos="100000">
              <a:srgbClr val="D2FFFF"/>
            </a:gs>
          </a:gsLst>
          <a:lin ang="5400000" scaled="1"/>
          <a:tileRect/>
        </a:gradFill>
        <a:effectLst/>
      </p:bgPr>
    </p:bg>
    <p:spTree>
      <p:nvGrpSpPr>
        <p:cNvPr id="1" name=""/>
        <p:cNvGrpSpPr/>
        <p:nvPr/>
      </p:nvGrpSpPr>
      <p:grpSpPr>
        <a:xfrm>
          <a:off x="0" y="0"/>
          <a:ext cx="0" cy="0"/>
          <a:chOff x="0" y="0"/>
          <a:chExt cx="0" cy="0"/>
        </a:xfrm>
      </p:grpSpPr>
      <p:pic>
        <p:nvPicPr>
          <p:cNvPr id="5122" name="圖片 7"/>
          <p:cNvPicPr>
            <a:picLocks noChangeAspect="1"/>
          </p:cNvPicPr>
          <p:nvPr/>
        </p:nvPicPr>
        <p:blipFill>
          <a:blip r:embed="rId16" cstate="print">
            <a:lum bright="12000" contrast="40000"/>
          </a:blip>
          <a:srcRect/>
          <a:stretch>
            <a:fillRect/>
          </a:stretch>
        </p:blipFill>
        <p:spPr bwMode="auto">
          <a:xfrm>
            <a:off x="6667500" y="4914900"/>
            <a:ext cx="2476500" cy="1943100"/>
          </a:xfrm>
          <a:prstGeom prst="rect">
            <a:avLst/>
          </a:prstGeom>
          <a:noFill/>
          <a:ln w="9525">
            <a:noFill/>
            <a:miter lim="800000"/>
            <a:headEnd/>
            <a:tailEnd/>
          </a:ln>
        </p:spPr>
      </p:pic>
      <p:sp>
        <p:nvSpPr>
          <p:cNvPr id="10" name="矩形 9"/>
          <p:cNvSpPr/>
          <p:nvPr/>
        </p:nvSpPr>
        <p:spPr>
          <a:xfrm>
            <a:off x="0" y="0"/>
            <a:ext cx="9144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20000"/>
                </a:schemeClr>
              </a:gs>
              <a:gs pos="100000">
                <a:schemeClr val="accent1">
                  <a:tint val="50000"/>
                  <a:shade val="100000"/>
                  <a:hueMod val="100000"/>
                  <a:satMod val="500000"/>
                </a:schemeClr>
              </a:gs>
            </a:gsLst>
            <a:lin ang="18900000" scaled="1"/>
            <a:tileRect/>
          </a:gradFill>
          <a:ln w="12700" cap="rnd" cmpd="sng" algn="ctr">
            <a:noFill/>
            <a:prstDash val="solid"/>
          </a:ln>
        </p:spPr>
        <p:style>
          <a:lnRef idx="1">
            <a:schemeClr val="accent1"/>
          </a:lnRef>
          <a:fillRef idx="2">
            <a:schemeClr val="accent1"/>
          </a:fillRef>
          <a:effectRef idx="1">
            <a:schemeClr val="accent1"/>
          </a:effectRef>
          <a:fontRef idx="minor">
            <a:schemeClr val="dk1"/>
          </a:fontRef>
        </p:style>
        <p:txBody>
          <a:bodyPr anchor="ctr"/>
          <a:lstStyle/>
          <a:p>
            <a:pPr algn="ctr">
              <a:defRPr/>
            </a:pPr>
            <a:endParaRPr kumimoji="0" lang="zh-CN" altLang="en-US"/>
          </a:p>
        </p:txBody>
      </p:sp>
      <p:sp>
        <p:nvSpPr>
          <p:cNvPr id="11" name="矩形 10"/>
          <p:cNvSpPr/>
          <p:nvPr/>
        </p:nvSpPr>
        <p:spPr>
          <a:xfrm>
            <a:off x="0" y="40951"/>
            <a:ext cx="4572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5000"/>
                </a:schemeClr>
              </a:gs>
              <a:gs pos="100000">
                <a:schemeClr val="accent1">
                  <a:tint val="50000"/>
                  <a:shade val="100000"/>
                  <a:hueMod val="100000"/>
                  <a:satMod val="500000"/>
                  <a:alpha val="60000"/>
                </a:schemeClr>
              </a:gs>
            </a:gsLst>
            <a:lin ang="8100000" scaled="1"/>
            <a:tileRect/>
          </a:gradFill>
          <a:ln w="12700" cap="rnd" cmpd="sng" algn="ctr">
            <a:noFill/>
            <a:prstDash val="solid"/>
          </a:ln>
          <a:effectLst>
            <a:glow>
              <a:schemeClr val="accent1">
                <a:tint val="100000"/>
                <a:shade val="100000"/>
                <a:hueMod val="100000"/>
                <a:satMod val="100000"/>
              </a:schemeClr>
            </a:glow>
            <a:softEdge rad="12700"/>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kumimoji="0" lang="zh-CN" altLang="en-US"/>
          </a:p>
        </p:txBody>
      </p:sp>
      <p:pic>
        <p:nvPicPr>
          <p:cNvPr id="5129" name="圖片 8"/>
          <p:cNvPicPr>
            <a:picLocks noChangeAspect="1"/>
          </p:cNvPicPr>
          <p:nvPr/>
        </p:nvPicPr>
        <p:blipFill>
          <a:blip r:embed="rId17" cstate="print">
            <a:lum bright="34000" contrast="40000"/>
          </a:blip>
          <a:srcRect/>
          <a:stretch>
            <a:fillRect/>
          </a:stretch>
        </p:blipFill>
        <p:spPr bwMode="auto">
          <a:xfrm>
            <a:off x="0" y="6419850"/>
            <a:ext cx="9144000" cy="438150"/>
          </a:xfrm>
          <a:prstGeom prst="rect">
            <a:avLst/>
          </a:prstGeom>
          <a:noFill/>
          <a:ln w="9525">
            <a:noFill/>
            <a:miter lim="800000"/>
            <a:headEnd/>
            <a:tailEnd/>
          </a:ln>
        </p:spPr>
      </p:pic>
      <p:sp>
        <p:nvSpPr>
          <p:cNvPr id="5130" name="標題版面配置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5131" name="文字版面配置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pPr>
              <a:defRPr/>
            </a:pPr>
            <a:fld id="{1E2C5D4D-060B-46EA-ACB7-370DE8B65B9B}" type="datetimeFigureOut">
              <a:rPr lang="en-US"/>
              <a:pPr>
                <a:defRPr/>
              </a:pPr>
              <a:t>3/7/2017</a:t>
            </a:fld>
            <a:endParaRPr 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pPr>
              <a:defRPr/>
            </a:pPr>
            <a:endParaRPr lang="zh-CN"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pPr>
              <a:defRPr/>
            </a:pPr>
            <a:fld id="{F9266CD4-706D-48F5-89FF-535C01C90F67}" type="slidenum">
              <a:rPr lang="zh-TW" altLang="en-US"/>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4665" r:id="rId1"/>
    <p:sldLayoutId id="2147484666" r:id="rId2"/>
    <p:sldLayoutId id="2147484667" r:id="rId3"/>
    <p:sldLayoutId id="2147484668" r:id="rId4"/>
    <p:sldLayoutId id="2147484669" r:id="rId5"/>
    <p:sldLayoutId id="2147484670" r:id="rId6"/>
    <p:sldLayoutId id="2147484671" r:id="rId7"/>
    <p:sldLayoutId id="2147484672" r:id="rId8"/>
    <p:sldLayoutId id="2147484673" r:id="rId9"/>
    <p:sldLayoutId id="2147484674" r:id="rId10"/>
    <p:sldLayoutId id="2147484675" r:id="rId11"/>
    <p:sldLayoutId id="2147484676" r:id="rId12"/>
    <p:sldLayoutId id="2147484677" r:id="rId13"/>
    <p:sldLayoutId id="2147484678" r:id="rId14"/>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Maiandra GD" pitchFamily="34" charset="0"/>
        </a:defRPr>
      </a:lvl2pPr>
      <a:lvl3pPr algn="ctr" rtl="0" eaLnBrk="0" fontAlgn="base" hangingPunct="0">
        <a:spcBef>
          <a:spcPct val="0"/>
        </a:spcBef>
        <a:spcAft>
          <a:spcPct val="0"/>
        </a:spcAft>
        <a:defRPr sz="4400">
          <a:solidFill>
            <a:schemeClr val="tx2"/>
          </a:solidFill>
          <a:latin typeface="Maiandra GD" pitchFamily="34" charset="0"/>
        </a:defRPr>
      </a:lvl3pPr>
      <a:lvl4pPr algn="ctr" rtl="0" eaLnBrk="0" fontAlgn="base" hangingPunct="0">
        <a:spcBef>
          <a:spcPct val="0"/>
        </a:spcBef>
        <a:spcAft>
          <a:spcPct val="0"/>
        </a:spcAft>
        <a:defRPr sz="4400">
          <a:solidFill>
            <a:schemeClr val="tx2"/>
          </a:solidFill>
          <a:latin typeface="Maiandra GD" pitchFamily="34" charset="0"/>
        </a:defRPr>
      </a:lvl4pPr>
      <a:lvl5pPr algn="ctr" rtl="0" eaLnBrk="0" fontAlgn="base" hangingPunct="0">
        <a:spcBef>
          <a:spcPct val="0"/>
        </a:spcBef>
        <a:spcAft>
          <a:spcPct val="0"/>
        </a:spcAft>
        <a:defRPr sz="4400">
          <a:solidFill>
            <a:schemeClr val="tx2"/>
          </a:solidFill>
          <a:latin typeface="Maiandra GD" pitchFamily="34" charset="0"/>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0" fontAlgn="base" hangingPunct="0">
        <a:spcBef>
          <a:spcPct val="20000"/>
        </a:spcBef>
        <a:spcAft>
          <a:spcPct val="0"/>
        </a:spcAft>
        <a:buClr>
          <a:schemeClr val="accent1"/>
        </a:buClr>
        <a:buSzPct val="50000"/>
        <a:buFont typeface="Wingdings 2" pitchFamily="18" charset="2"/>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50000"/>
        <a:buFont typeface="Wingdings 2" pitchFamily="18" charset="2"/>
        <a:buChar char="³"/>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7B9B57"/>
        </a:buClr>
        <a:buSzPct val="60000"/>
        <a:buFont typeface="Wingdings 2" pitchFamily="18" charset="2"/>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8B7396"/>
        </a:buClr>
        <a:buSzPct val="45000"/>
        <a:buFont typeface="Wingdings 2" pitchFamily="18"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E89A53"/>
        </a:buClr>
        <a:buFont typeface="Wingdings 2" pitchFamily="18" charset="2"/>
        <a:buChar char=""/>
        <a:defRPr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Grp="1"/>
          </p:cNvSpPr>
          <p:nvPr>
            <p:ph type="ctrTitle"/>
          </p:nvPr>
        </p:nvSpPr>
        <p:spPr>
          <a:xfrm>
            <a:off x="684213" y="2924175"/>
            <a:ext cx="7772400" cy="1470025"/>
          </a:xfrm>
        </p:spPr>
        <p:txBody>
          <a:bodyPr/>
          <a:lstStyle/>
          <a:p>
            <a:pPr eaLnBrk="1" hangingPunct="1"/>
            <a:endParaRPr lang="zh-TW" altLang="en-US" smtClean="0"/>
          </a:p>
        </p:txBody>
      </p:sp>
      <p:sp>
        <p:nvSpPr>
          <p:cNvPr id="179203" name="Rectangle 3"/>
          <p:cNvSpPr>
            <a:spLocks noGrp="1"/>
          </p:cNvSpPr>
          <p:nvPr>
            <p:ph type="body" idx="4294967295"/>
          </p:nvPr>
        </p:nvSpPr>
        <p:spPr>
          <a:xfrm>
            <a:off x="539750" y="1916832"/>
            <a:ext cx="8064500" cy="4425231"/>
          </a:xfrm>
          <a:ln>
            <a:solidFill>
              <a:schemeClr val="accent1"/>
            </a:solidFill>
          </a:ln>
        </p:spPr>
        <p:txBody>
          <a:bodyPr rtlCol="0">
            <a:normAutofit/>
          </a:bodyPr>
          <a:lstStyle/>
          <a:p>
            <a:pPr eaLnBrk="1" fontAlgn="auto" hangingPunct="1">
              <a:spcAft>
                <a:spcPts val="0"/>
              </a:spcAft>
              <a:buFont typeface="Wingdings 2"/>
              <a:buChar char=""/>
              <a:defRPr/>
            </a:pPr>
            <a:endParaRPr lang="en-US" altLang="zh-TW" dirty="0" smtClean="0"/>
          </a:p>
          <a:p>
            <a:pPr eaLnBrk="1" fontAlgn="auto" hangingPunct="1">
              <a:spcAft>
                <a:spcPts val="0"/>
              </a:spcAft>
              <a:buFont typeface="Wingdings 2"/>
              <a:buChar char=""/>
              <a:defRPr/>
            </a:pPr>
            <a:endParaRPr lang="en-US" altLang="zh-TW" dirty="0" smtClean="0"/>
          </a:p>
          <a:p>
            <a:pPr eaLnBrk="1" fontAlgn="auto" hangingPunct="1">
              <a:spcAft>
                <a:spcPts val="0"/>
              </a:spcAft>
              <a:buFont typeface="Wingdings 2"/>
              <a:buChar char=""/>
              <a:defRPr/>
            </a:pPr>
            <a:endParaRPr lang="en-US" altLang="zh-TW" dirty="0" smtClean="0"/>
          </a:p>
          <a:p>
            <a:pPr eaLnBrk="1" fontAlgn="auto" hangingPunct="1">
              <a:spcAft>
                <a:spcPts val="0"/>
              </a:spcAft>
              <a:buFont typeface="Wingdings 2"/>
              <a:buNone/>
              <a:defRPr/>
            </a:pPr>
            <a:r>
              <a:rPr lang="en-US" altLang="zh-TW" sz="6000" dirty="0" smtClean="0">
                <a:solidFill>
                  <a:srgbClr val="6600FF"/>
                </a:solidFill>
              </a:rPr>
              <a:t>             </a:t>
            </a:r>
            <a:r>
              <a:rPr lang="zh-TW" altLang="en-US" sz="6000" dirty="0" smtClean="0">
                <a:solidFill>
                  <a:srgbClr val="6600FF"/>
                </a:solidFill>
              </a:rPr>
              <a:t>  </a:t>
            </a:r>
            <a:r>
              <a:rPr lang="en-US" altLang="zh-TW" sz="6000" dirty="0" smtClean="0">
                <a:solidFill>
                  <a:srgbClr val="6600FF"/>
                </a:solidFill>
              </a:rPr>
              <a:t> </a:t>
            </a:r>
            <a:r>
              <a:rPr lang="en-US" altLang="zh-TW" sz="6000" dirty="0" smtClean="0">
                <a:solidFill>
                  <a:srgbClr val="6600FF"/>
                </a:solidFill>
                <a:latin typeface="MS Gothic" pitchFamily="49" charset="-128"/>
                <a:ea typeface="MS Gothic" pitchFamily="49" charset="-128"/>
              </a:rPr>
              <a:t>2</a:t>
            </a:r>
            <a:r>
              <a:rPr lang="zh-TW" altLang="en-US" sz="6000" dirty="0" smtClean="0">
                <a:solidFill>
                  <a:srgbClr val="6600FF"/>
                </a:solidFill>
                <a:latin typeface="MS Gothic" pitchFamily="49" charset="-128"/>
                <a:ea typeface="MS Gothic" pitchFamily="49" charset="-128"/>
              </a:rPr>
              <a:t>代健保</a:t>
            </a:r>
            <a:endParaRPr lang="en-US" altLang="zh-TW" sz="6000" dirty="0" smtClean="0">
              <a:solidFill>
                <a:srgbClr val="6600FF"/>
              </a:solidFill>
              <a:latin typeface="MS Gothic" pitchFamily="49" charset="-128"/>
              <a:ea typeface="MS Gothic" pitchFamily="49" charset="-128"/>
            </a:endParaRPr>
          </a:p>
          <a:p>
            <a:pPr eaLnBrk="1" fontAlgn="auto" hangingPunct="1">
              <a:spcAft>
                <a:spcPts val="0"/>
              </a:spcAft>
              <a:buFont typeface="Wingdings 2"/>
              <a:buNone/>
              <a:defRPr/>
            </a:pPr>
            <a:endParaRPr lang="zh-TW" altLang="en-US" dirty="0" smtClean="0"/>
          </a:p>
          <a:p>
            <a:pPr eaLnBrk="1" fontAlgn="auto" hangingPunct="1">
              <a:spcAft>
                <a:spcPts val="0"/>
              </a:spcAft>
              <a:buFont typeface="Arial" pitchFamily="34" charset="0"/>
              <a:buNone/>
              <a:defRPr/>
            </a:pPr>
            <a:r>
              <a:rPr lang="zh-TW" altLang="en-US" dirty="0" smtClean="0">
                <a:solidFill>
                  <a:srgbClr val="6600FF"/>
                </a:solidFill>
                <a:latin typeface="MS Gothic" pitchFamily="49" charset="-128"/>
                <a:ea typeface="MS Gothic" pitchFamily="49" charset="-128"/>
              </a:rPr>
              <a:t>               </a:t>
            </a:r>
            <a:r>
              <a:rPr lang="en-US" altLang="zh-TW" smtClean="0">
                <a:solidFill>
                  <a:srgbClr val="6600FF"/>
                </a:solidFill>
                <a:latin typeface="MS Gothic" pitchFamily="49" charset="-128"/>
                <a:ea typeface="MS Gothic" pitchFamily="49" charset="-128"/>
              </a:rPr>
              <a:t>106.3.8</a:t>
            </a:r>
            <a:endParaRPr lang="en-US" altLang="zh-TW" dirty="0" smtClean="0">
              <a:solidFill>
                <a:srgbClr val="6600FF"/>
              </a:solidFill>
              <a:latin typeface="MS Gothic" pitchFamily="49" charset="-128"/>
              <a:ea typeface="MS Gothic" pitchFamily="49"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fld id="{E30B28FD-C29F-4476-908E-FE3230941181}" type="slidenum">
              <a:rPr lang="zh-TW" altLang="en-US" smtClean="0"/>
              <a:pPr>
                <a:defRPr/>
              </a:pPr>
              <a:t>10</a:t>
            </a:fld>
            <a:endParaRPr lang="zh-TW" altLang="en-US" dirty="0"/>
          </a:p>
        </p:txBody>
      </p:sp>
      <p:sp>
        <p:nvSpPr>
          <p:cNvPr id="46083" name="矩形 3"/>
          <p:cNvSpPr>
            <a:spLocks noChangeArrowheads="1"/>
          </p:cNvSpPr>
          <p:nvPr/>
        </p:nvSpPr>
        <p:spPr bwMode="auto">
          <a:xfrm>
            <a:off x="1187450" y="52388"/>
            <a:ext cx="7956550" cy="1144587"/>
          </a:xfrm>
          <a:prstGeom prst="rect">
            <a:avLst/>
          </a:prstGeom>
          <a:noFill/>
          <a:ln w="9525">
            <a:noFill/>
            <a:miter lim="800000"/>
            <a:headEnd/>
            <a:tailEnd/>
          </a:ln>
        </p:spPr>
        <p:txBody>
          <a:bodyPr>
            <a:spAutoFit/>
          </a:bodyPr>
          <a:lstStyle/>
          <a:p>
            <a:pPr>
              <a:lnSpc>
                <a:spcPct val="190000"/>
              </a:lnSpc>
            </a:pPr>
            <a:r>
              <a:rPr kumimoji="0" lang="zh-TW" altLang="en-US" sz="3600" b="1">
                <a:solidFill>
                  <a:srgbClr val="002060"/>
                </a:solidFill>
                <a:latin typeface="微軟正黑體" pitchFamily="34" charset="-120"/>
                <a:ea typeface="微軟正黑體" pitchFamily="34" charset="-120"/>
              </a:rPr>
              <a:t>保險對象免扣取補充保險費之範圍</a:t>
            </a:r>
            <a:endParaRPr kumimoji="0" lang="zh-TW" altLang="en-US" b="1">
              <a:solidFill>
                <a:srgbClr val="002060"/>
              </a:solidFill>
              <a:latin typeface="微軟正黑體" pitchFamily="34" charset="-120"/>
              <a:ea typeface="微軟正黑體" pitchFamily="34" charset="-120"/>
            </a:endParaRPr>
          </a:p>
        </p:txBody>
      </p:sp>
      <p:sp>
        <p:nvSpPr>
          <p:cNvPr id="46084" name="矩形 4"/>
          <p:cNvSpPr>
            <a:spLocks noChangeArrowheads="1"/>
          </p:cNvSpPr>
          <p:nvPr/>
        </p:nvSpPr>
        <p:spPr bwMode="auto">
          <a:xfrm>
            <a:off x="971550" y="1628775"/>
            <a:ext cx="7777163" cy="4195763"/>
          </a:xfrm>
          <a:prstGeom prst="rect">
            <a:avLst/>
          </a:prstGeom>
          <a:noFill/>
          <a:ln w="9525">
            <a:noFill/>
            <a:miter lim="800000"/>
            <a:headEnd/>
            <a:tailEnd/>
          </a:ln>
        </p:spPr>
        <p:txBody>
          <a:bodyPr>
            <a:spAutoFit/>
          </a:bodyPr>
          <a:lstStyle/>
          <a:p>
            <a:pPr lvl="1" indent="-371475">
              <a:lnSpc>
                <a:spcPts val="4000"/>
              </a:lnSpc>
              <a:buFont typeface="Wingdings" pitchFamily="2" charset="2"/>
              <a:buChar char="l"/>
            </a:pPr>
            <a:r>
              <a:rPr kumimoji="0" lang="zh-TW" altLang="en-US" sz="2600" b="1">
                <a:solidFill>
                  <a:srgbClr val="C00000"/>
                </a:solidFill>
                <a:latin typeface="標楷體" pitchFamily="65" charset="-120"/>
                <a:ea typeface="標楷體" pitchFamily="65" charset="-120"/>
              </a:rPr>
              <a:t>第五類被保險人</a:t>
            </a:r>
            <a:r>
              <a:rPr kumimoji="0" lang="en-US" altLang="zh-TW" sz="2600" b="1">
                <a:solidFill>
                  <a:srgbClr val="C00000"/>
                </a:solidFill>
                <a:latin typeface="標楷體" pitchFamily="65" charset="-120"/>
                <a:ea typeface="標楷體" pitchFamily="65" charset="-120"/>
              </a:rPr>
              <a:t>(</a:t>
            </a:r>
            <a:r>
              <a:rPr kumimoji="0" lang="zh-TW" altLang="en-US" sz="2600" b="1">
                <a:solidFill>
                  <a:srgbClr val="C00000"/>
                </a:solidFill>
                <a:latin typeface="標楷體" pitchFamily="65" charset="-120"/>
                <a:ea typeface="標楷體" pitchFamily="65" charset="-120"/>
              </a:rPr>
              <a:t>低收入戶</a:t>
            </a:r>
            <a:r>
              <a:rPr kumimoji="0" lang="en-US" altLang="zh-TW" sz="2600" b="1">
                <a:solidFill>
                  <a:srgbClr val="C00000"/>
                </a:solidFill>
                <a:latin typeface="標楷體" pitchFamily="65" charset="-120"/>
                <a:ea typeface="標楷體" pitchFamily="65" charset="-120"/>
              </a:rPr>
              <a:t>)</a:t>
            </a:r>
            <a:r>
              <a:rPr kumimoji="0" lang="zh-TW" altLang="en-US" sz="2600" b="1">
                <a:solidFill>
                  <a:srgbClr val="C00000"/>
                </a:solidFill>
                <a:latin typeface="標楷體" pitchFamily="65" charset="-120"/>
                <a:ea typeface="標楷體" pitchFamily="65" charset="-120"/>
              </a:rPr>
              <a:t>六類各項所得</a:t>
            </a:r>
            <a:r>
              <a:rPr kumimoji="0" lang="en-US" altLang="zh-TW" sz="2600" b="1">
                <a:solidFill>
                  <a:srgbClr val="C00000"/>
                </a:solidFill>
                <a:latin typeface="標楷體" pitchFamily="65" charset="-120"/>
                <a:ea typeface="標楷體" pitchFamily="65" charset="-120"/>
              </a:rPr>
              <a:t>(</a:t>
            </a:r>
            <a:r>
              <a:rPr kumimoji="0" lang="zh-TW" altLang="en-US" sz="2600" b="1">
                <a:solidFill>
                  <a:srgbClr val="C00000"/>
                </a:solidFill>
                <a:latin typeface="標楷體" pitchFamily="65" charset="-120"/>
                <a:ea typeface="標楷體" pitchFamily="65" charset="-120"/>
              </a:rPr>
              <a:t>收入</a:t>
            </a:r>
            <a:r>
              <a:rPr kumimoji="0" lang="en-US" altLang="zh-TW" sz="2600" b="1">
                <a:solidFill>
                  <a:srgbClr val="C00000"/>
                </a:solidFill>
                <a:latin typeface="標楷體" pitchFamily="65" charset="-120"/>
                <a:ea typeface="標楷體" pitchFamily="65" charset="-120"/>
              </a:rPr>
              <a:t>)</a:t>
            </a:r>
          </a:p>
          <a:p>
            <a:pPr lvl="1" indent="-371475">
              <a:lnSpc>
                <a:spcPts val="4000"/>
              </a:lnSpc>
              <a:buFont typeface="Wingdings" pitchFamily="2" charset="2"/>
              <a:buChar char="l"/>
            </a:pPr>
            <a:r>
              <a:rPr kumimoji="0" lang="zh-TW" altLang="en-US" sz="2600" b="1">
                <a:solidFill>
                  <a:srgbClr val="C00000"/>
                </a:solidFill>
                <a:latin typeface="標楷體" pitchFamily="65" charset="-120"/>
                <a:ea typeface="標楷體" pitchFamily="65" charset="-120"/>
              </a:rPr>
              <a:t>單次</a:t>
            </a:r>
            <a:r>
              <a:rPr kumimoji="0" lang="zh-TW" altLang="en-US" sz="2600" b="1">
                <a:solidFill>
                  <a:srgbClr val="002060"/>
                </a:solidFill>
                <a:latin typeface="標楷體" pitchFamily="65" charset="-120"/>
                <a:ea typeface="標楷體" pitchFamily="65" charset="-120"/>
              </a:rPr>
              <a:t>給付金額逾新臺幣一千萬元之部分</a:t>
            </a:r>
          </a:p>
          <a:p>
            <a:pPr lvl="1" indent="-371475">
              <a:lnSpc>
                <a:spcPts val="4000"/>
              </a:lnSpc>
              <a:buFont typeface="Wingdings" pitchFamily="2" charset="2"/>
              <a:buChar char="l"/>
            </a:pPr>
            <a:r>
              <a:rPr kumimoji="0" lang="zh-TW" altLang="en-US" sz="2600" b="1">
                <a:solidFill>
                  <a:srgbClr val="C00000"/>
                </a:solidFill>
                <a:latin typeface="標楷體" pitchFamily="65" charset="-120"/>
                <a:ea typeface="標楷體" pitchFamily="65" charset="-120"/>
              </a:rPr>
              <a:t>單次</a:t>
            </a:r>
            <a:r>
              <a:rPr kumimoji="0" lang="zh-TW" altLang="en-US" sz="2600" b="1">
                <a:solidFill>
                  <a:srgbClr val="002060"/>
                </a:solidFill>
                <a:latin typeface="標楷體" pitchFamily="65" charset="-120"/>
                <a:ea typeface="標楷體" pitchFamily="65" charset="-120"/>
              </a:rPr>
              <a:t>給付金額未達一定金額者</a:t>
            </a:r>
            <a:endParaRPr kumimoji="0" lang="en-US" altLang="zh-TW" sz="2600" b="1">
              <a:solidFill>
                <a:srgbClr val="002060"/>
              </a:solidFill>
              <a:latin typeface="標楷體" pitchFamily="65" charset="-120"/>
              <a:ea typeface="標楷體" pitchFamily="65" charset="-120"/>
            </a:endParaRPr>
          </a:p>
          <a:p>
            <a:pPr lvl="1" indent="-371475" algn="just">
              <a:lnSpc>
                <a:spcPts val="4000"/>
              </a:lnSpc>
              <a:buFont typeface="Wingdings" pitchFamily="2" charset="2"/>
              <a:buChar char="l"/>
            </a:pPr>
            <a:r>
              <a:rPr kumimoji="0" lang="zh-TW" altLang="en-US" sz="2600" b="1">
                <a:solidFill>
                  <a:srgbClr val="002060"/>
                </a:solidFill>
                <a:ea typeface="標楷體" pitchFamily="65" charset="-120"/>
              </a:rPr>
              <a:t>獎金：</a:t>
            </a:r>
            <a:r>
              <a:rPr kumimoji="0" lang="zh-TW" altLang="en-US" sz="2600" b="1">
                <a:solidFill>
                  <a:srgbClr val="C00000"/>
                </a:solidFill>
                <a:ea typeface="標楷體" pitchFamily="65" charset="-120"/>
              </a:rPr>
              <a:t>全年</a:t>
            </a:r>
            <a:r>
              <a:rPr kumimoji="0" lang="zh-TW" altLang="en-US" sz="2600" b="1">
                <a:solidFill>
                  <a:srgbClr val="002060"/>
                </a:solidFill>
                <a:ea typeface="標楷體" pitchFamily="65" charset="-120"/>
              </a:rPr>
              <a:t>未超過投保金額</a:t>
            </a:r>
            <a:r>
              <a:rPr kumimoji="0" lang="en-US" altLang="zh-TW" sz="2600" b="1">
                <a:solidFill>
                  <a:srgbClr val="002060"/>
                </a:solidFill>
                <a:ea typeface="標楷體" pitchFamily="65" charset="-120"/>
              </a:rPr>
              <a:t>4</a:t>
            </a:r>
            <a:r>
              <a:rPr kumimoji="0" lang="zh-TW" altLang="en-US" sz="2600" b="1">
                <a:solidFill>
                  <a:srgbClr val="002060"/>
                </a:solidFill>
                <a:ea typeface="標楷體" pitchFamily="65" charset="-120"/>
              </a:rPr>
              <a:t>倍之部分</a:t>
            </a:r>
            <a:endParaRPr kumimoji="0" lang="en-US" altLang="zh-TW" sz="2600" b="1">
              <a:solidFill>
                <a:srgbClr val="002060"/>
              </a:solidFill>
              <a:ea typeface="標楷體" pitchFamily="65" charset="-120"/>
            </a:endParaRPr>
          </a:p>
          <a:p>
            <a:pPr lvl="1" indent="-371475">
              <a:lnSpc>
                <a:spcPts val="4000"/>
              </a:lnSpc>
              <a:buFont typeface="Wingdings" pitchFamily="2" charset="2"/>
              <a:buChar char="l"/>
            </a:pPr>
            <a:r>
              <a:rPr kumimoji="0" lang="zh-TW" altLang="en-US" sz="2600" b="1">
                <a:solidFill>
                  <a:srgbClr val="002060"/>
                </a:solidFill>
                <a:latin typeface="標楷體" pitchFamily="65" charset="-120"/>
                <a:ea typeface="標楷體" pitchFamily="65" charset="-120"/>
              </a:rPr>
              <a:t>第二類被保險人之薪資所得</a:t>
            </a:r>
          </a:p>
          <a:p>
            <a:pPr lvl="1" indent="-371475">
              <a:lnSpc>
                <a:spcPts val="4000"/>
              </a:lnSpc>
              <a:buFont typeface="Wingdings" pitchFamily="2" charset="2"/>
              <a:buChar char="l"/>
            </a:pPr>
            <a:r>
              <a:rPr kumimoji="0" lang="zh-TW" altLang="en-US" sz="2600" b="1">
                <a:solidFill>
                  <a:srgbClr val="002060"/>
                </a:solidFill>
                <a:latin typeface="標楷體" pitchFamily="65" charset="-120"/>
                <a:ea typeface="標楷體" pitchFamily="65" charset="-120"/>
              </a:rPr>
              <a:t>依第二十條規定以執行業務所得為投保金額者之執行業務收入（例：自行執業之律師、會計師等）</a:t>
            </a:r>
          </a:p>
          <a:p>
            <a:pPr lvl="1" indent="-371475">
              <a:lnSpc>
                <a:spcPts val="4000"/>
              </a:lnSpc>
              <a:buFont typeface="Wingdings" pitchFamily="2" charset="2"/>
              <a:buChar char="l"/>
            </a:pPr>
            <a:r>
              <a:rPr kumimoji="0" lang="zh-TW" altLang="en-US" sz="2600" b="1">
                <a:solidFill>
                  <a:srgbClr val="002060"/>
                </a:solidFill>
                <a:latin typeface="標楷體" pitchFamily="65" charset="-120"/>
                <a:ea typeface="標楷體" pitchFamily="65" charset="-120"/>
              </a:rPr>
              <a:t>已列入投保金額計算保險費之股利所得</a:t>
            </a:r>
            <a:endParaRPr kumimoji="0" lang="en-US" altLang="zh-TW" sz="2600" b="1">
              <a:solidFill>
                <a:srgbClr val="002060"/>
              </a:solidFill>
              <a:latin typeface="標楷體" pitchFamily="65" charset="-120"/>
              <a:ea typeface="標楷體" pitchFamily="65" charset="-120"/>
            </a:endParaRPr>
          </a:p>
        </p:txBody>
      </p:sp>
      <p:sp>
        <p:nvSpPr>
          <p:cNvPr id="46085" name="文字方塊 4"/>
          <p:cNvSpPr txBox="1">
            <a:spLocks noChangeArrowheads="1"/>
          </p:cNvSpPr>
          <p:nvPr/>
        </p:nvSpPr>
        <p:spPr bwMode="auto">
          <a:xfrm>
            <a:off x="3492500" y="981075"/>
            <a:ext cx="2087563" cy="461963"/>
          </a:xfrm>
          <a:prstGeom prst="rect">
            <a:avLst/>
          </a:prstGeom>
          <a:noFill/>
          <a:ln w="9525">
            <a:noFill/>
            <a:miter lim="800000"/>
            <a:headEnd/>
            <a:tailEnd/>
          </a:ln>
        </p:spPr>
        <p:txBody>
          <a:bodyPr>
            <a:spAutoFit/>
          </a:bodyPr>
          <a:lstStyle/>
          <a:p>
            <a:r>
              <a:rPr lang="en-US" altLang="zh-TW" sz="2400">
                <a:solidFill>
                  <a:srgbClr val="FF0000"/>
                </a:solidFill>
                <a:latin typeface="標楷體" pitchFamily="65" charset="-120"/>
                <a:ea typeface="標楷體" pitchFamily="65" charset="-120"/>
              </a:rPr>
              <a:t>(</a:t>
            </a:r>
            <a:r>
              <a:rPr lang="zh-TW" altLang="en-US" sz="2400">
                <a:solidFill>
                  <a:srgbClr val="FF0000"/>
                </a:solidFill>
                <a:latin typeface="標楷體" pitchFamily="65" charset="-120"/>
                <a:ea typeface="標楷體" pitchFamily="65" charset="-120"/>
              </a:rPr>
              <a:t>扣繳辦法</a:t>
            </a:r>
            <a:r>
              <a:rPr lang="en-US" altLang="zh-TW" sz="2400">
                <a:solidFill>
                  <a:srgbClr val="FF0000"/>
                </a:solidFill>
                <a:latin typeface="標楷體" pitchFamily="65" charset="-120"/>
                <a:ea typeface="標楷體" pitchFamily="65" charset="-120"/>
              </a:rPr>
              <a:t>§4)</a:t>
            </a:r>
            <a:endParaRPr lang="zh-TW" altLang="en-US" sz="240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fld id="{7E62AF0E-8FBC-439D-AE76-31369CAC8D57}" type="slidenum">
              <a:rPr lang="zh-TW" altLang="en-US" smtClean="0"/>
              <a:pPr>
                <a:defRPr/>
              </a:pPr>
              <a:t>11</a:t>
            </a:fld>
            <a:endParaRPr lang="zh-TW" altLang="en-US" dirty="0"/>
          </a:p>
        </p:txBody>
      </p:sp>
      <p:sp>
        <p:nvSpPr>
          <p:cNvPr id="47107" name="矩形 3"/>
          <p:cNvSpPr>
            <a:spLocks noChangeArrowheads="1"/>
          </p:cNvSpPr>
          <p:nvPr/>
        </p:nvSpPr>
        <p:spPr bwMode="auto">
          <a:xfrm>
            <a:off x="1187450" y="-26988"/>
            <a:ext cx="7956550" cy="1144588"/>
          </a:xfrm>
          <a:prstGeom prst="rect">
            <a:avLst/>
          </a:prstGeom>
          <a:noFill/>
          <a:ln w="9525">
            <a:noFill/>
            <a:miter lim="800000"/>
            <a:headEnd/>
            <a:tailEnd/>
          </a:ln>
        </p:spPr>
        <p:txBody>
          <a:bodyPr>
            <a:spAutoFit/>
          </a:bodyPr>
          <a:lstStyle/>
          <a:p>
            <a:pPr>
              <a:lnSpc>
                <a:spcPct val="190000"/>
              </a:lnSpc>
            </a:pPr>
            <a:r>
              <a:rPr kumimoji="0" lang="zh-TW" altLang="en-US" sz="3600" b="1">
                <a:solidFill>
                  <a:srgbClr val="002060"/>
                </a:solidFill>
                <a:latin typeface="微軟正黑體" pitchFamily="34" charset="-120"/>
                <a:ea typeface="微軟正黑體" pitchFamily="34" charset="-120"/>
              </a:rPr>
              <a:t>保險對象免扣取補充保險費之範圍</a:t>
            </a:r>
            <a:endParaRPr kumimoji="0" lang="zh-TW" altLang="en-US" b="1">
              <a:solidFill>
                <a:srgbClr val="002060"/>
              </a:solidFill>
              <a:latin typeface="微軟正黑體" pitchFamily="34" charset="-120"/>
              <a:ea typeface="微軟正黑體" pitchFamily="34" charset="-120"/>
            </a:endParaRPr>
          </a:p>
        </p:txBody>
      </p:sp>
      <p:sp>
        <p:nvSpPr>
          <p:cNvPr id="47108" name="矩形 4"/>
          <p:cNvSpPr>
            <a:spLocks noChangeArrowheads="1"/>
          </p:cNvSpPr>
          <p:nvPr/>
        </p:nvSpPr>
        <p:spPr bwMode="auto">
          <a:xfrm>
            <a:off x="898525" y="1484313"/>
            <a:ext cx="7777163" cy="3140075"/>
          </a:xfrm>
          <a:prstGeom prst="rect">
            <a:avLst/>
          </a:prstGeom>
          <a:noFill/>
          <a:ln w="9525">
            <a:noFill/>
            <a:miter lim="800000"/>
            <a:headEnd/>
            <a:tailEnd/>
          </a:ln>
        </p:spPr>
        <p:txBody>
          <a:bodyPr>
            <a:spAutoFit/>
          </a:bodyPr>
          <a:lstStyle/>
          <a:p>
            <a:pPr lvl="1" indent="-371475">
              <a:lnSpc>
                <a:spcPts val="4000"/>
              </a:lnSpc>
              <a:buFont typeface="Wingdings" pitchFamily="2" charset="2"/>
              <a:buChar char="l"/>
            </a:pPr>
            <a:r>
              <a:rPr lang="zh-TW" altLang="zh-TW" sz="2800">
                <a:solidFill>
                  <a:srgbClr val="FF0000"/>
                </a:solidFill>
                <a:latin typeface="標楷體" pitchFamily="65" charset="-120"/>
                <a:ea typeface="標楷體" pitchFamily="65" charset="-120"/>
              </a:rPr>
              <a:t>兒童及少年、中低收入戶、中低收入老人、領取身心障礙者生活補助費或勞工保險投保薪資未達中央勞工主管機關公告基本工資之身心障礙者、在國內就學且無專職工作之專科學校或大學學士班、</a:t>
            </a:r>
            <a:r>
              <a:rPr lang="zh-TW" altLang="en-US" sz="2800">
                <a:solidFill>
                  <a:srgbClr val="FF0000"/>
                </a:solidFill>
                <a:latin typeface="標楷體" pitchFamily="65" charset="-120"/>
                <a:ea typeface="標楷體" pitchFamily="65" charset="-120"/>
              </a:rPr>
              <a:t>碩博士班</a:t>
            </a:r>
            <a:r>
              <a:rPr lang="zh-TW" altLang="zh-TW" sz="2800">
                <a:solidFill>
                  <a:srgbClr val="FF0000"/>
                </a:solidFill>
                <a:latin typeface="標楷體" pitchFamily="65" charset="-120"/>
                <a:ea typeface="標楷體" pitchFamily="65" charset="-120"/>
              </a:rPr>
              <a:t>學生</a:t>
            </a:r>
            <a:r>
              <a:rPr kumimoji="0" lang="zh-TW" altLang="en-US" sz="2600" b="1">
                <a:solidFill>
                  <a:srgbClr val="FF0000"/>
                </a:solidFill>
                <a:latin typeface="標楷體" pitchFamily="65" charset="-120"/>
                <a:ea typeface="標楷體" pitchFamily="65" charset="-120"/>
              </a:rPr>
              <a:t>及符合健保法所定經濟困難者，未達基本工資之兼職所得。</a:t>
            </a:r>
            <a:endParaRPr kumimoji="0" lang="en-US" altLang="zh-TW" sz="2600" b="1">
              <a:solidFill>
                <a:srgbClr val="FF0000"/>
              </a:solidFill>
              <a:latin typeface="標楷體" pitchFamily="65" charset="-120"/>
              <a:ea typeface="標楷體" pitchFamily="65" charset="-120"/>
            </a:endParaRPr>
          </a:p>
        </p:txBody>
      </p:sp>
      <p:sp>
        <p:nvSpPr>
          <p:cNvPr id="47109" name="文字方塊 4"/>
          <p:cNvSpPr txBox="1">
            <a:spLocks noChangeArrowheads="1"/>
          </p:cNvSpPr>
          <p:nvPr/>
        </p:nvSpPr>
        <p:spPr bwMode="auto">
          <a:xfrm>
            <a:off x="3492500" y="981075"/>
            <a:ext cx="2087563" cy="461963"/>
          </a:xfrm>
          <a:prstGeom prst="rect">
            <a:avLst/>
          </a:prstGeom>
          <a:noFill/>
          <a:ln w="9525">
            <a:noFill/>
            <a:miter lim="800000"/>
            <a:headEnd/>
            <a:tailEnd/>
          </a:ln>
        </p:spPr>
        <p:txBody>
          <a:bodyPr>
            <a:spAutoFit/>
          </a:bodyPr>
          <a:lstStyle/>
          <a:p>
            <a:r>
              <a:rPr lang="en-US" altLang="zh-TW" sz="2400">
                <a:solidFill>
                  <a:srgbClr val="FF0000"/>
                </a:solidFill>
                <a:latin typeface="標楷體" pitchFamily="65" charset="-120"/>
                <a:ea typeface="標楷體" pitchFamily="65" charset="-120"/>
              </a:rPr>
              <a:t>(</a:t>
            </a:r>
            <a:r>
              <a:rPr lang="zh-TW" altLang="en-US" sz="2400">
                <a:solidFill>
                  <a:srgbClr val="FF0000"/>
                </a:solidFill>
                <a:latin typeface="標楷體" pitchFamily="65" charset="-120"/>
                <a:ea typeface="標楷體" pitchFamily="65" charset="-120"/>
              </a:rPr>
              <a:t>扣繳辦法</a:t>
            </a:r>
            <a:r>
              <a:rPr lang="en-US" altLang="zh-TW" sz="2400">
                <a:solidFill>
                  <a:srgbClr val="FF0000"/>
                </a:solidFill>
                <a:latin typeface="標楷體" pitchFamily="65" charset="-120"/>
                <a:ea typeface="標楷體" pitchFamily="65" charset="-120"/>
              </a:rPr>
              <a:t>§4)</a:t>
            </a:r>
            <a:endParaRPr lang="zh-TW" altLang="en-US" sz="240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標題 1"/>
          <p:cNvSpPr txBox="1">
            <a:spLocks/>
          </p:cNvSpPr>
          <p:nvPr/>
        </p:nvSpPr>
        <p:spPr>
          <a:xfrm>
            <a:off x="827088" y="3068638"/>
            <a:ext cx="7772400" cy="865187"/>
          </a:xfrm>
          <a:prstGeom prst="rect">
            <a:avLst/>
          </a:prstGeom>
        </p:spPr>
        <p:txBody>
          <a:bodyPr/>
          <a:lstStyle/>
          <a:p>
            <a:pPr algn="ctr" fontAlgn="auto">
              <a:spcAft>
                <a:spcPts val="0"/>
              </a:spcAft>
              <a:defRPr/>
            </a:pPr>
            <a:endParaRPr kumimoji="0" lang="zh-TW" altLang="en-US" sz="4400" b="1" dirty="0">
              <a:solidFill>
                <a:srgbClr val="002060"/>
              </a:solidFill>
              <a:latin typeface="+mj-lt"/>
              <a:ea typeface="+mj-ea"/>
              <a:cs typeface="+mj-cs"/>
            </a:endParaRPr>
          </a:p>
        </p:txBody>
      </p:sp>
      <p:sp>
        <p:nvSpPr>
          <p:cNvPr id="40963" name="標題 8"/>
          <p:cNvSpPr>
            <a:spLocks noGrp="1"/>
          </p:cNvSpPr>
          <p:nvPr>
            <p:ph type="ctrTitle"/>
          </p:nvPr>
        </p:nvSpPr>
        <p:spPr>
          <a:xfrm>
            <a:off x="1000125" y="3068638"/>
            <a:ext cx="7143750" cy="3097212"/>
          </a:xfrm>
        </p:spPr>
        <p:txBody>
          <a:bodyPr rtlCol="0">
            <a:normAutofit/>
          </a:bodyPr>
          <a:lstStyle/>
          <a:p>
            <a:pPr eaLnBrk="1" fontAlgn="auto" hangingPunct="1">
              <a:spcBef>
                <a:spcPts val="2400"/>
              </a:spcBef>
              <a:spcAft>
                <a:spcPts val="0"/>
              </a:spcAft>
              <a:defRPr/>
            </a:pPr>
            <a:r>
              <a:rPr lang="zh-TW" altLang="en-US" sz="4800" b="1" dirty="0" smtClean="0">
                <a:solidFill>
                  <a:srgbClr val="6600FF"/>
                </a:solidFill>
              </a:rPr>
              <a:t> </a:t>
            </a:r>
            <a:r>
              <a:rPr lang="zh-TW" altLang="en-US" sz="4000" b="1" dirty="0" smtClean="0">
                <a:solidFill>
                  <a:srgbClr val="6600FF"/>
                </a:solidFill>
              </a:rPr>
              <a:t>各項補充保險費扣繳案例說明</a:t>
            </a:r>
            <a:r>
              <a:rPr lang="en-US" altLang="zh-TW" sz="4800" b="1" dirty="0" smtClean="0">
                <a:solidFill>
                  <a:srgbClr val="6600FF"/>
                </a:solidFill>
              </a:rPr>
              <a:t/>
            </a:r>
            <a:br>
              <a:rPr lang="en-US" altLang="zh-TW" sz="4800" b="1" dirty="0" smtClean="0">
                <a:solidFill>
                  <a:srgbClr val="6600FF"/>
                </a:solidFill>
              </a:rPr>
            </a:br>
            <a:r>
              <a:rPr lang="zh-TW" altLang="en-US" sz="4200" b="1" dirty="0" smtClean="0">
                <a:solidFill>
                  <a:srgbClr val="FF6600"/>
                </a:solidFill>
              </a:rPr>
              <a:t>獎金、兼職薪資所得</a:t>
            </a:r>
            <a:r>
              <a:rPr lang="en-US" altLang="zh-TW" sz="4200" b="1" dirty="0" smtClean="0">
                <a:solidFill>
                  <a:srgbClr val="FF6600"/>
                </a:solidFill>
              </a:rPr>
              <a:t/>
            </a:r>
            <a:br>
              <a:rPr lang="en-US" altLang="zh-TW" sz="4200" b="1" dirty="0" smtClean="0">
                <a:solidFill>
                  <a:srgbClr val="FF6600"/>
                </a:solidFill>
              </a:rPr>
            </a:br>
            <a:r>
              <a:rPr lang="zh-TW" altLang="en-US" sz="4200" b="1" dirty="0" smtClean="0">
                <a:solidFill>
                  <a:srgbClr val="FF6600"/>
                </a:solidFill>
              </a:rPr>
              <a:t>執行業務收入、雇主負擔</a:t>
            </a:r>
            <a:r>
              <a:rPr lang="en-US" altLang="zh-TW" sz="4800" b="1" dirty="0" smtClean="0">
                <a:solidFill>
                  <a:srgbClr val="6600FF"/>
                </a:solidFill>
              </a:rPr>
              <a:t/>
            </a:r>
            <a:br>
              <a:rPr lang="en-US" altLang="zh-TW" sz="4800" b="1" dirty="0" smtClean="0">
                <a:solidFill>
                  <a:srgbClr val="6600FF"/>
                </a:solidFill>
              </a:rPr>
            </a:br>
            <a:endParaRPr lang="zh-TW" altLang="en-US" sz="4800" b="1" dirty="0" smtClean="0">
              <a:solidFill>
                <a:srgbClr val="6600FF"/>
              </a:solidFill>
            </a:endParaRPr>
          </a:p>
        </p:txBody>
      </p:sp>
      <p:sp>
        <p:nvSpPr>
          <p:cNvPr id="6" name="投影片編號版面配置區 5"/>
          <p:cNvSpPr>
            <a:spLocks noGrp="1"/>
          </p:cNvSpPr>
          <p:nvPr>
            <p:ph type="sldNum" sz="quarter" idx="12"/>
          </p:nvPr>
        </p:nvSpPr>
        <p:spPr/>
        <p:txBody>
          <a:bodyPr/>
          <a:lstStyle/>
          <a:p>
            <a:pPr>
              <a:defRPr/>
            </a:pPr>
            <a:fld id="{8311959E-18C5-4F69-9F7D-853CAB3A1415}" type="slidenum">
              <a:rPr lang="zh-TW" altLang="en-US" smtClean="0"/>
              <a:pPr>
                <a:defRPr/>
              </a:pPr>
              <a:t>12</a:t>
            </a:fld>
            <a:endParaRPr lang="zh-TW"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文字方塊 5"/>
          <p:cNvSpPr txBox="1">
            <a:spLocks noChangeArrowheads="1"/>
          </p:cNvSpPr>
          <p:nvPr/>
        </p:nvSpPr>
        <p:spPr bwMode="auto">
          <a:xfrm>
            <a:off x="539750" y="1557338"/>
            <a:ext cx="7993063" cy="1514475"/>
          </a:xfrm>
          <a:prstGeom prst="rect">
            <a:avLst/>
          </a:prstGeom>
          <a:noFill/>
          <a:ln w="9525">
            <a:noFill/>
            <a:miter lim="800000"/>
            <a:headEnd/>
            <a:tailEnd/>
          </a:ln>
        </p:spPr>
        <p:txBody>
          <a:bodyPr>
            <a:spAutoFit/>
          </a:bodyPr>
          <a:lstStyle/>
          <a:p>
            <a:pPr>
              <a:lnSpc>
                <a:spcPts val="3700"/>
              </a:lnSpc>
              <a:buFont typeface="Wingdings" pitchFamily="2" charset="2"/>
              <a:buChar char="n"/>
            </a:pPr>
            <a:r>
              <a:rPr kumimoji="0" lang="zh-TW" altLang="zh-TW" sz="2800" b="1">
                <a:solidFill>
                  <a:srgbClr val="002060"/>
                </a:solidFill>
                <a:latin typeface="標楷體" pitchFamily="65" charset="-120"/>
                <a:ea typeface="標楷體" pitchFamily="65" charset="-120"/>
              </a:rPr>
              <a:t>所屬投保單位給付</a:t>
            </a:r>
            <a:r>
              <a:rPr kumimoji="0" lang="zh-TW" altLang="zh-TW" sz="2800" b="1" u="sng">
                <a:solidFill>
                  <a:srgbClr val="FF0000"/>
                </a:solidFill>
                <a:latin typeface="標楷體" pitchFamily="65" charset="-120"/>
                <a:ea typeface="標楷體" pitchFamily="65" charset="-120"/>
              </a:rPr>
              <a:t>全年累計</a:t>
            </a:r>
            <a:r>
              <a:rPr kumimoji="0" lang="zh-TW" altLang="zh-TW" sz="2800" b="1">
                <a:solidFill>
                  <a:srgbClr val="002060"/>
                </a:solidFill>
                <a:latin typeface="標楷體" pitchFamily="65" charset="-120"/>
                <a:ea typeface="標楷體" pitchFamily="65" charset="-120"/>
              </a:rPr>
              <a:t>逾當月投保金額</a:t>
            </a:r>
            <a:r>
              <a:rPr kumimoji="0" lang="en-US" altLang="zh-TW" sz="2800" b="1">
                <a:solidFill>
                  <a:srgbClr val="002060"/>
                </a:solidFill>
                <a:latin typeface="標楷體" pitchFamily="65" charset="-120"/>
                <a:ea typeface="標楷體" pitchFamily="65" charset="-120"/>
              </a:rPr>
              <a:t>4</a:t>
            </a:r>
            <a:r>
              <a:rPr kumimoji="0" lang="zh-TW" altLang="zh-TW" sz="2800" b="1">
                <a:solidFill>
                  <a:srgbClr val="002060"/>
                </a:solidFill>
                <a:latin typeface="標楷體" pitchFamily="65" charset="-120"/>
                <a:ea typeface="標楷體" pitchFamily="65" charset="-120"/>
              </a:rPr>
              <a:t>倍</a:t>
            </a:r>
            <a:endParaRPr kumimoji="0" lang="en-US" altLang="zh-TW" sz="2800" b="1">
              <a:solidFill>
                <a:srgbClr val="002060"/>
              </a:solidFill>
              <a:latin typeface="標楷體" pitchFamily="65" charset="-120"/>
              <a:ea typeface="標楷體" pitchFamily="65" charset="-120"/>
            </a:endParaRPr>
          </a:p>
          <a:p>
            <a:pPr>
              <a:lnSpc>
                <a:spcPts val="3700"/>
              </a:lnSpc>
            </a:pPr>
            <a:r>
              <a:rPr kumimoji="0" lang="en-US" altLang="zh-TW" sz="2800" b="1">
                <a:solidFill>
                  <a:srgbClr val="002060"/>
                </a:solidFill>
                <a:latin typeface="標楷體" pitchFamily="65" charset="-120"/>
                <a:ea typeface="標楷體" pitchFamily="65" charset="-120"/>
              </a:rPr>
              <a:t> </a:t>
            </a:r>
            <a:r>
              <a:rPr kumimoji="0" lang="zh-TW" altLang="zh-TW" sz="2800" b="1">
                <a:solidFill>
                  <a:srgbClr val="002060"/>
                </a:solidFill>
                <a:latin typeface="標楷體" pitchFamily="65" charset="-120"/>
                <a:ea typeface="標楷體" pitchFamily="65" charset="-120"/>
              </a:rPr>
              <a:t>部分之獎金</a:t>
            </a:r>
            <a:r>
              <a:rPr kumimoji="0" lang="en-US" altLang="zh-TW" sz="2800" b="1">
                <a:solidFill>
                  <a:srgbClr val="009900"/>
                </a:solidFill>
                <a:latin typeface="標楷體" pitchFamily="65" charset="-120"/>
                <a:ea typeface="標楷體" pitchFamily="65" charset="-120"/>
              </a:rPr>
              <a:t>(§31-1-1)</a:t>
            </a:r>
          </a:p>
          <a:p>
            <a:pPr>
              <a:lnSpc>
                <a:spcPts val="3700"/>
              </a:lnSpc>
              <a:buFont typeface="Wingdings" pitchFamily="2" charset="2"/>
              <a:buChar char="n"/>
            </a:pPr>
            <a:r>
              <a:rPr kumimoji="0" lang="zh-TW" altLang="en-US" sz="2800" b="1">
                <a:solidFill>
                  <a:srgbClr val="FF0000"/>
                </a:solidFill>
                <a:latin typeface="標楷體" pitchFamily="65" charset="-120"/>
                <a:ea typeface="標楷體" pitchFamily="65" charset="-120"/>
              </a:rPr>
              <a:t>所得稅代號：</a:t>
            </a:r>
            <a:r>
              <a:rPr kumimoji="0" lang="en-US" altLang="zh-TW" sz="2800" b="1">
                <a:solidFill>
                  <a:srgbClr val="FF0000"/>
                </a:solidFill>
                <a:latin typeface="標楷體" pitchFamily="65" charset="-120"/>
                <a:ea typeface="標楷體" pitchFamily="65" charset="-120"/>
              </a:rPr>
              <a:t>50</a:t>
            </a:r>
            <a:endParaRPr kumimoji="0" lang="en-US" altLang="zh-TW" sz="2800" b="1">
              <a:solidFill>
                <a:srgbClr val="009900"/>
              </a:solidFill>
              <a:latin typeface="標楷體" pitchFamily="65" charset="-120"/>
              <a:ea typeface="標楷體" pitchFamily="65" charset="-120"/>
            </a:endParaRPr>
          </a:p>
        </p:txBody>
      </p:sp>
      <p:sp>
        <p:nvSpPr>
          <p:cNvPr id="49155" name="Rectangle 1027"/>
          <p:cNvSpPr>
            <a:spLocks noChangeArrowheads="1"/>
          </p:cNvSpPr>
          <p:nvPr/>
        </p:nvSpPr>
        <p:spPr bwMode="auto">
          <a:xfrm>
            <a:off x="1042988" y="476250"/>
            <a:ext cx="7127875" cy="792163"/>
          </a:xfrm>
          <a:prstGeom prst="rect">
            <a:avLst/>
          </a:prstGeom>
          <a:noFill/>
          <a:ln w="9525">
            <a:noFill/>
            <a:miter lim="800000"/>
            <a:headEnd/>
            <a:tailEnd/>
          </a:ln>
        </p:spPr>
        <p:txBody>
          <a:bodyPr lIns="92075" tIns="46038" rIns="92075" bIns="46038" anchor="ctr"/>
          <a:lstStyle/>
          <a:p>
            <a:pPr algn="ctr"/>
            <a:r>
              <a:rPr kumimoji="0" lang="zh-TW" altLang="en-US" sz="4400" b="1">
                <a:solidFill>
                  <a:srgbClr val="002060"/>
                </a:solidFill>
                <a:latin typeface="微軟正黑體" pitchFamily="34" charset="-120"/>
                <a:ea typeface="微軟正黑體" pitchFamily="34" charset="-120"/>
              </a:rPr>
              <a:t>補充保險費</a:t>
            </a:r>
            <a:r>
              <a:rPr kumimoji="0" lang="en-US" altLang="zh-TW" sz="4400" b="1">
                <a:solidFill>
                  <a:srgbClr val="002060"/>
                </a:solidFill>
                <a:latin typeface="微軟正黑體" pitchFamily="34" charset="-120"/>
                <a:ea typeface="微軟正黑體" pitchFamily="34" charset="-120"/>
              </a:rPr>
              <a:t>-</a:t>
            </a:r>
            <a:r>
              <a:rPr kumimoji="0" lang="zh-TW" altLang="en-US" sz="4400" b="1">
                <a:solidFill>
                  <a:srgbClr val="002060"/>
                </a:solidFill>
                <a:latin typeface="微軟正黑體" pitchFamily="34" charset="-120"/>
                <a:ea typeface="微軟正黑體" pitchFamily="34" charset="-120"/>
              </a:rPr>
              <a:t>「奬金」定義</a:t>
            </a:r>
            <a:endParaRPr kumimoji="0" lang="en-US" altLang="zh-TW" sz="4400" b="1">
              <a:solidFill>
                <a:srgbClr val="002060"/>
              </a:solidFill>
              <a:latin typeface="微軟正黑體" pitchFamily="34" charset="-120"/>
              <a:ea typeface="微軟正黑體" pitchFamily="34" charset="-120"/>
            </a:endParaRPr>
          </a:p>
        </p:txBody>
      </p:sp>
      <p:sp>
        <p:nvSpPr>
          <p:cNvPr id="5" name="圓角矩形 4"/>
          <p:cNvSpPr/>
          <p:nvPr/>
        </p:nvSpPr>
        <p:spPr>
          <a:xfrm>
            <a:off x="755650" y="3429000"/>
            <a:ext cx="7704138" cy="2232025"/>
          </a:xfrm>
          <a:prstGeom prst="roundRect">
            <a:avLst/>
          </a:prstGeom>
          <a:solidFill>
            <a:schemeClr val="accent6">
              <a:lumMod val="20000"/>
              <a:lumOff val="8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90000"/>
              </a:lnSpc>
              <a:defRPr/>
            </a:pPr>
            <a:endParaRPr kumimoji="0" lang="zh-TW" altLang="en-US"/>
          </a:p>
        </p:txBody>
      </p:sp>
      <p:sp>
        <p:nvSpPr>
          <p:cNvPr id="8" name="圓角矩形 7"/>
          <p:cNvSpPr/>
          <p:nvPr/>
        </p:nvSpPr>
        <p:spPr>
          <a:xfrm>
            <a:off x="3492500" y="3141663"/>
            <a:ext cx="1943100" cy="50006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kumimoji="0" lang="zh-TW" altLang="en-US" sz="2800" b="1" dirty="0">
                <a:solidFill>
                  <a:srgbClr val="002060"/>
                </a:solidFill>
                <a:latin typeface="標楷體" pitchFamily="65" charset="-120"/>
                <a:ea typeface="標楷體" pitchFamily="65" charset="-120"/>
              </a:rPr>
              <a:t>奬金</a:t>
            </a:r>
          </a:p>
        </p:txBody>
      </p:sp>
      <p:sp>
        <p:nvSpPr>
          <p:cNvPr id="49158" name="Rectangle 5"/>
          <p:cNvSpPr txBox="1">
            <a:spLocks noChangeArrowheads="1"/>
          </p:cNvSpPr>
          <p:nvPr/>
        </p:nvSpPr>
        <p:spPr bwMode="auto">
          <a:xfrm>
            <a:off x="1042988" y="3644900"/>
            <a:ext cx="7200900" cy="2232025"/>
          </a:xfrm>
          <a:prstGeom prst="rect">
            <a:avLst/>
          </a:prstGeom>
          <a:noFill/>
          <a:ln w="9525">
            <a:noFill/>
            <a:miter lim="800000"/>
            <a:headEnd/>
            <a:tailEnd/>
          </a:ln>
        </p:spPr>
        <p:txBody>
          <a:bodyPr/>
          <a:lstStyle/>
          <a:p>
            <a:pPr>
              <a:lnSpc>
                <a:spcPts val="3700"/>
              </a:lnSpc>
            </a:pPr>
            <a:r>
              <a:rPr kumimoji="0" lang="zh-TW" altLang="zh-TW" sz="2800" b="1">
                <a:solidFill>
                  <a:srgbClr val="002060"/>
                </a:solidFill>
                <a:latin typeface="標楷體" pitchFamily="65" charset="-120"/>
                <a:ea typeface="標楷體" pitchFamily="65" charset="-120"/>
              </a:rPr>
              <a:t>符合所得稅法第</a:t>
            </a:r>
            <a:r>
              <a:rPr kumimoji="0" lang="en-US" altLang="zh-TW" sz="2800" b="1">
                <a:solidFill>
                  <a:srgbClr val="002060"/>
                </a:solidFill>
                <a:latin typeface="標楷體" pitchFamily="65" charset="-120"/>
                <a:ea typeface="標楷體" pitchFamily="65" charset="-120"/>
              </a:rPr>
              <a:t>14</a:t>
            </a:r>
            <a:r>
              <a:rPr kumimoji="0" lang="zh-TW" altLang="zh-TW" sz="2800" b="1">
                <a:solidFill>
                  <a:srgbClr val="002060"/>
                </a:solidFill>
                <a:latin typeface="標楷體" pitchFamily="65" charset="-120"/>
                <a:ea typeface="標楷體" pitchFamily="65" charset="-120"/>
              </a:rPr>
              <a:t>條第</a:t>
            </a:r>
            <a:r>
              <a:rPr kumimoji="0" lang="en-US" altLang="zh-TW" sz="2800" b="1">
                <a:solidFill>
                  <a:srgbClr val="002060"/>
                </a:solidFill>
                <a:latin typeface="標楷體" pitchFamily="65" charset="-120"/>
                <a:ea typeface="標楷體" pitchFamily="65" charset="-120"/>
              </a:rPr>
              <a:t>1</a:t>
            </a:r>
            <a:r>
              <a:rPr kumimoji="0" lang="zh-TW" altLang="zh-TW" sz="2800" b="1">
                <a:solidFill>
                  <a:srgbClr val="002060"/>
                </a:solidFill>
                <a:latin typeface="標楷體" pitchFamily="65" charset="-120"/>
                <a:ea typeface="標楷體" pitchFamily="65" charset="-120"/>
              </a:rPr>
              <a:t>項第</a:t>
            </a:r>
            <a:r>
              <a:rPr kumimoji="0" lang="en-US" altLang="zh-TW" sz="2800" b="1">
                <a:solidFill>
                  <a:srgbClr val="002060"/>
                </a:solidFill>
                <a:latin typeface="標楷體" pitchFamily="65" charset="-120"/>
                <a:ea typeface="標楷體" pitchFamily="65" charset="-120"/>
              </a:rPr>
              <a:t>3</a:t>
            </a:r>
            <a:r>
              <a:rPr kumimoji="0" lang="zh-TW" altLang="zh-TW" sz="2800" b="1">
                <a:solidFill>
                  <a:srgbClr val="002060"/>
                </a:solidFill>
                <a:latin typeface="標楷體" pitchFamily="65" charset="-120"/>
                <a:ea typeface="標楷體" pitchFamily="65" charset="-120"/>
              </a:rPr>
              <a:t>類規定應納入薪資所得項目，且未列入投保金額計算之具獎勵性質之各項給予，如年終獎金、節金、紅利等</a:t>
            </a:r>
            <a:r>
              <a:rPr kumimoji="0" lang="en-US" altLang="zh-TW" sz="2800" b="1">
                <a:solidFill>
                  <a:srgbClr val="009900"/>
                </a:solidFill>
                <a:latin typeface="標楷體" pitchFamily="65" charset="-120"/>
                <a:ea typeface="標楷體" pitchFamily="65" charset="-120"/>
              </a:rPr>
              <a:t>(</a:t>
            </a:r>
            <a:r>
              <a:rPr kumimoji="0" lang="zh-TW" altLang="en-US" sz="2800" b="1">
                <a:solidFill>
                  <a:srgbClr val="009900"/>
                </a:solidFill>
                <a:latin typeface="標楷體" pitchFamily="65" charset="-120"/>
                <a:ea typeface="標楷體" pitchFamily="65" charset="-120"/>
              </a:rPr>
              <a:t>扣繳辦法</a:t>
            </a:r>
            <a:r>
              <a:rPr kumimoji="0" lang="en-US" altLang="zh-TW" sz="2800" b="1">
                <a:solidFill>
                  <a:srgbClr val="009900"/>
                </a:solidFill>
                <a:latin typeface="標楷體" pitchFamily="65" charset="-120"/>
                <a:ea typeface="標楷體" pitchFamily="65" charset="-120"/>
              </a:rPr>
              <a:t>§3)</a:t>
            </a:r>
            <a:r>
              <a:rPr kumimoji="0" lang="zh-TW" altLang="en-US" sz="2800" b="1">
                <a:solidFill>
                  <a:srgbClr val="009900"/>
                </a:solidFill>
                <a:latin typeface="標楷體" pitchFamily="65" charset="-120"/>
                <a:ea typeface="標楷體" pitchFamily="65" charset="-120"/>
              </a:rPr>
              <a:t> </a:t>
            </a:r>
          </a:p>
        </p:txBody>
      </p:sp>
      <p:sp>
        <p:nvSpPr>
          <p:cNvPr id="11" name="投影片編號版面配置區 10"/>
          <p:cNvSpPr>
            <a:spLocks noGrp="1"/>
          </p:cNvSpPr>
          <p:nvPr>
            <p:ph type="sldNum" sz="quarter" idx="12"/>
          </p:nvPr>
        </p:nvSpPr>
        <p:spPr/>
        <p:txBody>
          <a:bodyPr/>
          <a:lstStyle/>
          <a:p>
            <a:pPr>
              <a:defRPr/>
            </a:pPr>
            <a:fld id="{1BB9EF08-C146-4FD9-8673-D876C7079427}" type="slidenum">
              <a:rPr lang="zh-TW" altLang="en-US" smtClean="0"/>
              <a:pPr>
                <a:defRPr/>
              </a:pPr>
              <a:t>13</a:t>
            </a:fld>
            <a:endParaRPr lang="en-US" altLang="zh-TW"/>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文字方塊 5"/>
          <p:cNvSpPr txBox="1">
            <a:spLocks noChangeArrowheads="1"/>
          </p:cNvSpPr>
          <p:nvPr/>
        </p:nvSpPr>
        <p:spPr bwMode="auto">
          <a:xfrm>
            <a:off x="611188" y="1412875"/>
            <a:ext cx="7993062" cy="3324225"/>
          </a:xfrm>
          <a:prstGeom prst="rect">
            <a:avLst/>
          </a:prstGeom>
          <a:noFill/>
          <a:ln w="9525">
            <a:noFill/>
            <a:miter lim="800000"/>
            <a:headEnd/>
            <a:tailEnd/>
          </a:ln>
        </p:spPr>
        <p:txBody>
          <a:bodyPr>
            <a:spAutoFit/>
          </a:bodyPr>
          <a:lstStyle/>
          <a:p>
            <a:pPr marL="360363" indent="-360363">
              <a:lnSpc>
                <a:spcPts val="3600"/>
              </a:lnSpc>
              <a:buFont typeface="Wingdings" pitchFamily="2" charset="2"/>
              <a:buChar char="p"/>
            </a:pPr>
            <a:r>
              <a:rPr kumimoji="0" lang="zh-TW" altLang="en-US" sz="2600" b="1">
                <a:solidFill>
                  <a:srgbClr val="7030A0"/>
                </a:solidFill>
                <a:latin typeface="標楷體" pitchFamily="65" charset="-120"/>
                <a:ea typeface="標楷體" pitchFamily="65" charset="-120"/>
              </a:rPr>
              <a:t>扣取對象</a:t>
            </a:r>
            <a:r>
              <a:rPr kumimoji="0" lang="en-US" altLang="zh-TW" sz="2600" b="1">
                <a:solidFill>
                  <a:srgbClr val="002060"/>
                </a:solidFill>
                <a:latin typeface="標楷體" pitchFamily="65" charset="-120"/>
                <a:ea typeface="標楷體" pitchFamily="65" charset="-120"/>
              </a:rPr>
              <a:t>:</a:t>
            </a:r>
            <a:r>
              <a:rPr kumimoji="0" lang="zh-TW" altLang="zh-TW" sz="2600" b="1">
                <a:solidFill>
                  <a:srgbClr val="002060"/>
                </a:solidFill>
                <a:latin typeface="標楷體" pitchFamily="65" charset="-120"/>
                <a:ea typeface="標楷體" pitchFamily="65" charset="-120"/>
              </a:rPr>
              <a:t>第</a:t>
            </a:r>
            <a:r>
              <a:rPr kumimoji="0" lang="en-US" altLang="zh-TW" sz="2600" b="1">
                <a:solidFill>
                  <a:srgbClr val="002060"/>
                </a:solidFill>
                <a:latin typeface="標楷體" pitchFamily="65" charset="-120"/>
                <a:ea typeface="標楷體" pitchFamily="65" charset="-120"/>
              </a:rPr>
              <a:t>1</a:t>
            </a:r>
            <a:r>
              <a:rPr kumimoji="0" lang="zh-TW" altLang="zh-TW" sz="2600" b="1">
                <a:solidFill>
                  <a:srgbClr val="002060"/>
                </a:solidFill>
                <a:latin typeface="標楷體" pitchFamily="65" charset="-120"/>
                <a:ea typeface="標楷體" pitchFamily="65" charset="-120"/>
              </a:rPr>
              <a:t>類</a:t>
            </a:r>
            <a:r>
              <a:rPr kumimoji="0" lang="zh-TW" altLang="en-US" sz="2600" b="1">
                <a:solidFill>
                  <a:srgbClr val="002060"/>
                </a:solidFill>
                <a:latin typeface="標楷體" pitchFamily="65" charset="-120"/>
                <a:ea typeface="標楷體" pitchFamily="65" charset="-120"/>
              </a:rPr>
              <a:t>被保險人領取所屬投保單位給付之</a:t>
            </a:r>
            <a:r>
              <a:rPr kumimoji="0" lang="zh-TW" altLang="en-US" sz="2600" b="1" u="sng">
                <a:solidFill>
                  <a:srgbClr val="002060"/>
                </a:solidFill>
                <a:latin typeface="標楷體" pitchFamily="65" charset="-120"/>
                <a:ea typeface="標楷體" pitchFamily="65" charset="-120"/>
              </a:rPr>
              <a:t>全年累計</a:t>
            </a:r>
            <a:r>
              <a:rPr kumimoji="0" lang="zh-TW" altLang="en-US" sz="2600" b="1">
                <a:solidFill>
                  <a:srgbClr val="002060"/>
                </a:solidFill>
                <a:latin typeface="標楷體" pitchFamily="65" charset="-120"/>
                <a:ea typeface="標楷體" pitchFamily="65" charset="-120"/>
              </a:rPr>
              <a:t>獎金超過投保金額</a:t>
            </a:r>
            <a:r>
              <a:rPr kumimoji="0" lang="en-US" altLang="zh-TW" sz="2600" b="1">
                <a:solidFill>
                  <a:srgbClr val="002060"/>
                </a:solidFill>
                <a:latin typeface="標楷體" pitchFamily="65" charset="-120"/>
                <a:ea typeface="標楷體" pitchFamily="65" charset="-120"/>
              </a:rPr>
              <a:t>4</a:t>
            </a:r>
            <a:r>
              <a:rPr kumimoji="0" lang="zh-TW" altLang="en-US" sz="2600" b="1">
                <a:solidFill>
                  <a:srgbClr val="002060"/>
                </a:solidFill>
                <a:latin typeface="標楷體" pitchFamily="65" charset="-120"/>
                <a:ea typeface="標楷體" pitchFamily="65" charset="-120"/>
              </a:rPr>
              <a:t>倍者</a:t>
            </a:r>
            <a:r>
              <a:rPr kumimoji="0" lang="en-US" altLang="zh-TW" sz="2600" b="1">
                <a:solidFill>
                  <a:srgbClr val="009900"/>
                </a:solidFill>
                <a:latin typeface="標楷體" pitchFamily="65" charset="-120"/>
                <a:ea typeface="標楷體" pitchFamily="65" charset="-120"/>
              </a:rPr>
              <a:t>(§31)</a:t>
            </a:r>
          </a:p>
          <a:p>
            <a:pPr marL="360363" indent="-360363">
              <a:lnSpc>
                <a:spcPts val="3600"/>
              </a:lnSpc>
              <a:buFont typeface="Wingdings" pitchFamily="2" charset="2"/>
              <a:buChar char="p"/>
            </a:pPr>
            <a:r>
              <a:rPr kumimoji="0" lang="zh-TW" altLang="zh-TW" sz="2600" b="1">
                <a:solidFill>
                  <a:srgbClr val="7030A0"/>
                </a:solidFill>
                <a:latin typeface="標楷體" pitchFamily="65" charset="-120"/>
                <a:ea typeface="標楷體" pitchFamily="65" charset="-120"/>
              </a:rPr>
              <a:t>全年累計</a:t>
            </a:r>
            <a:r>
              <a:rPr kumimoji="0" lang="zh-TW" altLang="en-US" sz="2600" b="1">
                <a:solidFill>
                  <a:srgbClr val="002060"/>
                </a:solidFill>
                <a:latin typeface="標楷體" pitchFamily="65" charset="-120"/>
                <a:ea typeface="標楷體" pitchFamily="65" charset="-120"/>
              </a:rPr>
              <a:t>：</a:t>
            </a:r>
            <a:r>
              <a:rPr kumimoji="0" lang="zh-TW" altLang="zh-TW" sz="2600" b="1">
                <a:solidFill>
                  <a:srgbClr val="002060"/>
                </a:solidFill>
                <a:latin typeface="標楷體" pitchFamily="65" charset="-120"/>
                <a:ea typeface="標楷體" pitchFamily="65" charset="-120"/>
              </a:rPr>
              <a:t>指投保單位自當年</a:t>
            </a:r>
            <a:r>
              <a:rPr kumimoji="0" lang="en-US" altLang="zh-TW" sz="2600" b="1">
                <a:solidFill>
                  <a:srgbClr val="002060"/>
                </a:solidFill>
                <a:latin typeface="標楷體" pitchFamily="65" charset="-120"/>
                <a:ea typeface="標楷體" pitchFamily="65" charset="-120"/>
              </a:rPr>
              <a:t>1</a:t>
            </a:r>
            <a:r>
              <a:rPr kumimoji="0" lang="zh-TW" altLang="zh-TW" sz="2600" b="1">
                <a:solidFill>
                  <a:srgbClr val="002060"/>
                </a:solidFill>
                <a:latin typeface="標楷體" pitchFamily="65" charset="-120"/>
                <a:ea typeface="標楷體" pitchFamily="65" charset="-120"/>
              </a:rPr>
              <a:t>月</a:t>
            </a:r>
            <a:r>
              <a:rPr kumimoji="0" lang="en-US" altLang="zh-TW" sz="2600" b="1">
                <a:solidFill>
                  <a:srgbClr val="002060"/>
                </a:solidFill>
                <a:latin typeface="標楷體" pitchFamily="65" charset="-120"/>
                <a:ea typeface="標楷體" pitchFamily="65" charset="-120"/>
              </a:rPr>
              <a:t>1</a:t>
            </a:r>
            <a:r>
              <a:rPr kumimoji="0" lang="zh-TW" altLang="zh-TW" sz="2600" b="1">
                <a:solidFill>
                  <a:srgbClr val="002060"/>
                </a:solidFill>
                <a:latin typeface="標楷體" pitchFamily="65" charset="-120"/>
                <a:ea typeface="標楷體" pitchFamily="65" charset="-120"/>
              </a:rPr>
              <a:t>日起至當次給付被保險人獎金時之累計</a:t>
            </a:r>
            <a:r>
              <a:rPr kumimoji="0" lang="en-US" altLang="zh-TW" sz="2600" b="1">
                <a:solidFill>
                  <a:srgbClr val="009900"/>
                </a:solidFill>
                <a:latin typeface="標楷體" pitchFamily="65" charset="-120"/>
                <a:ea typeface="標楷體" pitchFamily="65" charset="-120"/>
              </a:rPr>
              <a:t>(</a:t>
            </a:r>
            <a:r>
              <a:rPr kumimoji="0" lang="zh-TW" altLang="en-US" sz="2600" b="1">
                <a:solidFill>
                  <a:srgbClr val="009900"/>
                </a:solidFill>
                <a:latin typeface="標楷體" pitchFamily="65" charset="-120"/>
                <a:ea typeface="標楷體" pitchFamily="65" charset="-120"/>
              </a:rPr>
              <a:t>扣繳辦法</a:t>
            </a:r>
            <a:r>
              <a:rPr kumimoji="0" lang="en-US" altLang="zh-TW" sz="2600" b="1">
                <a:solidFill>
                  <a:srgbClr val="009900"/>
                </a:solidFill>
                <a:latin typeface="標楷體" pitchFamily="65" charset="-120"/>
                <a:ea typeface="標楷體" pitchFamily="65" charset="-120"/>
              </a:rPr>
              <a:t>§6)</a:t>
            </a:r>
          </a:p>
          <a:p>
            <a:pPr marL="360363" indent="-360363">
              <a:lnSpc>
                <a:spcPts val="3600"/>
              </a:lnSpc>
              <a:buFont typeface="Wingdings" pitchFamily="2" charset="2"/>
              <a:buChar char="p"/>
            </a:pPr>
            <a:r>
              <a:rPr kumimoji="0" lang="zh-TW" altLang="zh-TW" sz="2600" b="1">
                <a:solidFill>
                  <a:srgbClr val="7030A0"/>
                </a:solidFill>
                <a:latin typeface="標楷體" pitchFamily="65" charset="-120"/>
                <a:ea typeface="標楷體" pitchFamily="65" charset="-120"/>
              </a:rPr>
              <a:t>給付獎金時，被保險人已離職，仍應就全年累計獎金逾其退保時投保金額</a:t>
            </a:r>
            <a:r>
              <a:rPr kumimoji="0" lang="en-US" altLang="zh-TW" sz="2600" b="1">
                <a:solidFill>
                  <a:srgbClr val="7030A0"/>
                </a:solidFill>
                <a:latin typeface="標楷體" pitchFamily="65" charset="-120"/>
                <a:ea typeface="標楷體" pitchFamily="65" charset="-120"/>
              </a:rPr>
              <a:t>4</a:t>
            </a:r>
            <a:r>
              <a:rPr kumimoji="0" lang="zh-TW" altLang="zh-TW" sz="2600" b="1">
                <a:solidFill>
                  <a:srgbClr val="7030A0"/>
                </a:solidFill>
                <a:latin typeface="標楷體" pitchFamily="65" charset="-120"/>
                <a:ea typeface="標楷體" pitchFamily="65" charset="-120"/>
              </a:rPr>
              <a:t>倍之部分扣取補充保險費</a:t>
            </a:r>
            <a:r>
              <a:rPr kumimoji="0" lang="en-US" altLang="zh-TW" sz="2600" b="1">
                <a:solidFill>
                  <a:srgbClr val="009900"/>
                </a:solidFill>
                <a:latin typeface="標楷體" pitchFamily="65" charset="-120"/>
                <a:ea typeface="標楷體" pitchFamily="65" charset="-120"/>
              </a:rPr>
              <a:t>(</a:t>
            </a:r>
            <a:r>
              <a:rPr kumimoji="0" lang="zh-TW" altLang="en-US" sz="2600" b="1">
                <a:solidFill>
                  <a:srgbClr val="009900"/>
                </a:solidFill>
                <a:latin typeface="標楷體" pitchFamily="65" charset="-120"/>
                <a:ea typeface="標楷體" pitchFamily="65" charset="-120"/>
              </a:rPr>
              <a:t>扣繳辦法</a:t>
            </a:r>
            <a:r>
              <a:rPr kumimoji="0" lang="en-US" altLang="zh-TW" sz="2600" b="1">
                <a:solidFill>
                  <a:srgbClr val="009900"/>
                </a:solidFill>
                <a:latin typeface="標楷體" pitchFamily="65" charset="-120"/>
                <a:ea typeface="標楷體" pitchFamily="65" charset="-120"/>
              </a:rPr>
              <a:t>§6)</a:t>
            </a:r>
          </a:p>
        </p:txBody>
      </p:sp>
      <p:sp>
        <p:nvSpPr>
          <p:cNvPr id="4" name="圓角矩形 3"/>
          <p:cNvSpPr/>
          <p:nvPr/>
        </p:nvSpPr>
        <p:spPr>
          <a:xfrm>
            <a:off x="684213" y="4868863"/>
            <a:ext cx="7920037" cy="1684337"/>
          </a:xfrm>
          <a:prstGeom prst="roundRect">
            <a:avLst/>
          </a:prstGeom>
          <a:solidFill>
            <a:schemeClr val="accent6">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60363" indent="-360363">
              <a:buFont typeface="Wingdings" pitchFamily="2" charset="2"/>
              <a:buChar char="p"/>
              <a:defRPr/>
            </a:pPr>
            <a:endParaRPr kumimoji="0" lang="en-US" altLang="zh-TW" sz="2400" dirty="0">
              <a:solidFill>
                <a:srgbClr val="002060"/>
              </a:solidFill>
              <a:latin typeface="標楷體" pitchFamily="65" charset="-120"/>
              <a:ea typeface="標楷體" pitchFamily="65" charset="-120"/>
            </a:endParaRPr>
          </a:p>
          <a:p>
            <a:pPr marL="360363" indent="-360363">
              <a:buFont typeface="Wingdings" pitchFamily="2" charset="2"/>
              <a:buChar char="p"/>
              <a:defRPr/>
            </a:pPr>
            <a:r>
              <a:rPr kumimoji="0" lang="zh-TW" altLang="en-US" sz="2800" dirty="0">
                <a:solidFill>
                  <a:srgbClr val="002060"/>
                </a:solidFill>
                <a:latin typeface="標楷體" pitchFamily="65" charset="-120"/>
                <a:ea typeface="標楷體" pitchFamily="65" charset="-120"/>
              </a:rPr>
              <a:t>非</a:t>
            </a:r>
            <a:r>
              <a:rPr kumimoji="0" lang="zh-TW" altLang="zh-TW" sz="2800" dirty="0">
                <a:solidFill>
                  <a:srgbClr val="002060"/>
                </a:solidFill>
                <a:latin typeface="標楷體" pitchFamily="65" charset="-120"/>
                <a:ea typeface="標楷體" pitchFamily="65" charset="-120"/>
              </a:rPr>
              <a:t>第</a:t>
            </a:r>
            <a:r>
              <a:rPr kumimoji="0" lang="en-US" altLang="zh-TW" sz="2800" dirty="0">
                <a:solidFill>
                  <a:srgbClr val="002060"/>
                </a:solidFill>
                <a:latin typeface="標楷體" pitchFamily="65" charset="-120"/>
                <a:ea typeface="標楷體" pitchFamily="65" charset="-120"/>
              </a:rPr>
              <a:t>1</a:t>
            </a:r>
            <a:r>
              <a:rPr kumimoji="0" lang="zh-TW" altLang="zh-TW" sz="2800" dirty="0">
                <a:solidFill>
                  <a:srgbClr val="002060"/>
                </a:solidFill>
                <a:latin typeface="標楷體" pitchFamily="65" charset="-120"/>
                <a:ea typeface="標楷體" pitchFamily="65" charset="-120"/>
              </a:rPr>
              <a:t>類被保險人</a:t>
            </a:r>
            <a:r>
              <a:rPr kumimoji="0" lang="zh-TW" altLang="en-US" sz="2800" dirty="0">
                <a:solidFill>
                  <a:srgbClr val="002060"/>
                </a:solidFill>
                <a:latin typeface="標楷體" pitchFamily="65" charset="-120"/>
                <a:ea typeface="標楷體" pitchFamily="65" charset="-120"/>
              </a:rPr>
              <a:t>即不扣取</a:t>
            </a:r>
            <a:r>
              <a:rPr kumimoji="0" lang="en-US" altLang="zh-TW" sz="2800" b="1" dirty="0">
                <a:solidFill>
                  <a:srgbClr val="009900"/>
                </a:solidFill>
                <a:latin typeface="標楷體" pitchFamily="65" charset="-120"/>
                <a:ea typeface="標楷體" pitchFamily="65" charset="-120"/>
              </a:rPr>
              <a:t>(§31)</a:t>
            </a:r>
          </a:p>
          <a:p>
            <a:pPr marL="360363" indent="-360363">
              <a:buFont typeface="Wingdings" pitchFamily="2" charset="2"/>
              <a:buChar char="p"/>
              <a:defRPr/>
            </a:pPr>
            <a:r>
              <a:rPr kumimoji="0" lang="zh-TW" altLang="en-US" sz="2800" dirty="0">
                <a:solidFill>
                  <a:srgbClr val="002060"/>
                </a:solidFill>
                <a:latin typeface="標楷體" pitchFamily="65" charset="-120"/>
                <a:ea typeface="標楷體" pitchFamily="65" charset="-120"/>
              </a:rPr>
              <a:t>單次</a:t>
            </a:r>
            <a:r>
              <a:rPr kumimoji="0" lang="zh-TW" altLang="en-US" sz="2800" b="1" dirty="0">
                <a:solidFill>
                  <a:srgbClr val="FF0000"/>
                </a:solidFill>
                <a:latin typeface="標楷體" pitchFamily="65" charset="-120"/>
                <a:ea typeface="標楷體" pitchFamily="65" charset="-120"/>
              </a:rPr>
              <a:t>獎金費基超過</a:t>
            </a:r>
            <a:r>
              <a:rPr kumimoji="0" lang="zh-TW" altLang="en-US" sz="2800" u="sng" dirty="0">
                <a:solidFill>
                  <a:srgbClr val="002060"/>
                </a:solidFill>
                <a:latin typeface="標楷體" pitchFamily="65" charset="-120"/>
                <a:ea typeface="標楷體" pitchFamily="65" charset="-120"/>
              </a:rPr>
              <a:t>新臺幣一千萬元之部分</a:t>
            </a:r>
            <a:r>
              <a:rPr kumimoji="0" lang="en-US" altLang="zh-TW" sz="2800" b="1" dirty="0">
                <a:solidFill>
                  <a:srgbClr val="009900"/>
                </a:solidFill>
                <a:latin typeface="標楷體" pitchFamily="65" charset="-120"/>
                <a:ea typeface="標楷體" pitchFamily="65" charset="-120"/>
              </a:rPr>
              <a:t>(§31)</a:t>
            </a:r>
            <a:endParaRPr kumimoji="0" lang="zh-TW" altLang="en-US" sz="2800" b="1" dirty="0">
              <a:solidFill>
                <a:srgbClr val="002060"/>
              </a:solidFill>
              <a:latin typeface="標楷體" pitchFamily="65" charset="-120"/>
              <a:ea typeface="標楷體" pitchFamily="65" charset="-120"/>
            </a:endParaRPr>
          </a:p>
        </p:txBody>
      </p:sp>
      <p:sp>
        <p:nvSpPr>
          <p:cNvPr id="5" name="圓角矩形 4"/>
          <p:cNvSpPr/>
          <p:nvPr/>
        </p:nvSpPr>
        <p:spPr>
          <a:xfrm>
            <a:off x="1979613" y="4652963"/>
            <a:ext cx="5472112" cy="504825"/>
          </a:xfrm>
          <a:prstGeom prst="roundRect">
            <a:avLst/>
          </a:prstGeom>
          <a:solidFill>
            <a:srgbClr val="663300"/>
          </a:solid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kumimoji="0" lang="zh-TW" altLang="en-US" sz="2800" b="1" dirty="0">
                <a:latin typeface="標楷體" pitchFamily="65" charset="-120"/>
                <a:ea typeface="標楷體" pitchFamily="65" charset="-120"/>
              </a:rPr>
              <a:t>「奬金」免扣取補充保費之規定</a:t>
            </a:r>
          </a:p>
        </p:txBody>
      </p:sp>
      <p:sp>
        <p:nvSpPr>
          <p:cNvPr id="50181" name="Rectangle 1027"/>
          <p:cNvSpPr>
            <a:spLocks noChangeArrowheads="1"/>
          </p:cNvSpPr>
          <p:nvPr/>
        </p:nvSpPr>
        <p:spPr bwMode="auto">
          <a:xfrm>
            <a:off x="684213" y="620713"/>
            <a:ext cx="8066087" cy="792162"/>
          </a:xfrm>
          <a:prstGeom prst="rect">
            <a:avLst/>
          </a:prstGeom>
          <a:noFill/>
          <a:ln w="9525">
            <a:noFill/>
            <a:miter lim="800000"/>
            <a:headEnd/>
            <a:tailEnd/>
          </a:ln>
        </p:spPr>
        <p:txBody>
          <a:bodyPr lIns="92075" tIns="46038" rIns="92075" bIns="46038" anchor="ctr"/>
          <a:lstStyle/>
          <a:p>
            <a:pPr algn="ctr"/>
            <a:r>
              <a:rPr kumimoji="0" lang="zh-TW" altLang="en-US" sz="3800" b="1">
                <a:solidFill>
                  <a:srgbClr val="002060"/>
                </a:solidFill>
                <a:latin typeface="微軟正黑體" pitchFamily="34" charset="-120"/>
                <a:ea typeface="微軟正黑體" pitchFamily="34" charset="-120"/>
              </a:rPr>
              <a:t>扣取補充保險費「奬金」之規定</a:t>
            </a:r>
            <a:endParaRPr kumimoji="0" lang="en-US" altLang="zh-TW" sz="3800" b="1">
              <a:solidFill>
                <a:srgbClr val="002060"/>
              </a:solidFill>
              <a:latin typeface="微軟正黑體" pitchFamily="34" charset="-120"/>
              <a:ea typeface="微軟正黑體" pitchFamily="34" charset="-120"/>
            </a:endParaRPr>
          </a:p>
        </p:txBody>
      </p:sp>
      <p:sp>
        <p:nvSpPr>
          <p:cNvPr id="9" name="投影片編號版面配置區 8"/>
          <p:cNvSpPr>
            <a:spLocks noGrp="1"/>
          </p:cNvSpPr>
          <p:nvPr>
            <p:ph type="sldNum" sz="quarter" idx="12"/>
          </p:nvPr>
        </p:nvSpPr>
        <p:spPr/>
        <p:txBody>
          <a:bodyPr/>
          <a:lstStyle/>
          <a:p>
            <a:pPr>
              <a:defRPr/>
            </a:pPr>
            <a:fld id="{81B135CA-AD51-43BA-87D8-71AA06B2037C}" type="slidenum">
              <a:rPr lang="zh-TW" altLang="en-US" smtClean="0"/>
              <a:pPr>
                <a:defRPr/>
              </a:pPr>
              <a:t>14</a:t>
            </a:fld>
            <a:endParaRPr lang="en-US" altLang="zh-TW"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Rectangle 1027"/>
          <p:cNvSpPr>
            <a:spLocks noChangeArrowheads="1"/>
          </p:cNvSpPr>
          <p:nvPr/>
        </p:nvSpPr>
        <p:spPr bwMode="auto">
          <a:xfrm>
            <a:off x="755650" y="620713"/>
            <a:ext cx="7848600" cy="792162"/>
          </a:xfrm>
          <a:prstGeom prst="rect">
            <a:avLst/>
          </a:prstGeom>
          <a:noFill/>
          <a:ln w="9525">
            <a:noFill/>
            <a:miter lim="800000"/>
            <a:headEnd/>
            <a:tailEnd/>
          </a:ln>
        </p:spPr>
        <p:txBody>
          <a:bodyPr lIns="92075" tIns="46038" rIns="92075" bIns="46038" anchor="ctr"/>
          <a:lstStyle/>
          <a:p>
            <a:pPr algn="ctr"/>
            <a:r>
              <a:rPr kumimoji="0" lang="zh-TW" altLang="en-US" sz="3600" b="1">
                <a:solidFill>
                  <a:srgbClr val="002060"/>
                </a:solidFill>
                <a:latin typeface="微軟正黑體" pitchFamily="34" charset="-120"/>
                <a:ea typeface="微軟正黑體" pitchFamily="34" charset="-120"/>
              </a:rPr>
              <a:t>扣取補充保險費「奬金」計算公式</a:t>
            </a:r>
            <a:endParaRPr kumimoji="0" lang="en-US" altLang="zh-TW" sz="3600" b="1">
              <a:solidFill>
                <a:srgbClr val="002060"/>
              </a:solidFill>
              <a:latin typeface="微軟正黑體" pitchFamily="34" charset="-120"/>
              <a:ea typeface="微軟正黑體" pitchFamily="34" charset="-120"/>
            </a:endParaRPr>
          </a:p>
        </p:txBody>
      </p:sp>
      <p:sp>
        <p:nvSpPr>
          <p:cNvPr id="9" name="投影片編號版面配置區 8"/>
          <p:cNvSpPr>
            <a:spLocks noGrp="1"/>
          </p:cNvSpPr>
          <p:nvPr>
            <p:ph type="sldNum" sz="quarter" idx="12"/>
          </p:nvPr>
        </p:nvSpPr>
        <p:spPr/>
        <p:txBody>
          <a:bodyPr/>
          <a:lstStyle/>
          <a:p>
            <a:pPr>
              <a:defRPr/>
            </a:pPr>
            <a:fld id="{5B373D50-6D5B-4558-96CD-62D167FCD006}" type="slidenum">
              <a:rPr lang="zh-TW" altLang="en-US" smtClean="0"/>
              <a:pPr>
                <a:defRPr/>
              </a:pPr>
              <a:t>15</a:t>
            </a:fld>
            <a:endParaRPr lang="en-US" altLang="zh-TW" dirty="0"/>
          </a:p>
        </p:txBody>
      </p:sp>
      <p:sp>
        <p:nvSpPr>
          <p:cNvPr id="51205" name="矩形 9"/>
          <p:cNvSpPr>
            <a:spLocks noChangeArrowheads="1"/>
          </p:cNvSpPr>
          <p:nvPr/>
        </p:nvSpPr>
        <p:spPr bwMode="auto">
          <a:xfrm>
            <a:off x="611188" y="1773238"/>
            <a:ext cx="8208962" cy="3862387"/>
          </a:xfrm>
          <a:prstGeom prst="rect">
            <a:avLst/>
          </a:prstGeom>
          <a:noFill/>
          <a:ln w="9525">
            <a:noFill/>
            <a:miter lim="800000"/>
            <a:headEnd/>
            <a:tailEnd/>
          </a:ln>
        </p:spPr>
        <p:txBody>
          <a:bodyPr>
            <a:spAutoFit/>
          </a:bodyPr>
          <a:lstStyle/>
          <a:p>
            <a:pPr eaLnBrk="0" hangingPunct="0">
              <a:lnSpc>
                <a:spcPts val="4200"/>
              </a:lnSpc>
            </a:pPr>
            <a:r>
              <a:rPr lang="zh-TW" altLang="en-US">
                <a:solidFill>
                  <a:srgbClr val="FF0000"/>
                </a:solidFill>
                <a:latin typeface="標楷體" pitchFamily="65" charset="-120"/>
                <a:ea typeface="標楷體" pitchFamily="65" charset="-120"/>
                <a:cs typeface="Times New Roman" pitchFamily="18" charset="0"/>
              </a:rPr>
              <a:t>◆獎金補充保險費</a:t>
            </a:r>
            <a:r>
              <a:rPr lang="en-US" altLang="zh-TW">
                <a:solidFill>
                  <a:srgbClr val="FF0000"/>
                </a:solidFill>
                <a:latin typeface="標楷體" pitchFamily="65" charset="-120"/>
                <a:ea typeface="標楷體" pitchFamily="65" charset="-120"/>
                <a:cs typeface="Times New Roman" pitchFamily="18" charset="0"/>
              </a:rPr>
              <a:t>=</a:t>
            </a:r>
            <a:r>
              <a:rPr lang="zh-TW" altLang="en-US">
                <a:solidFill>
                  <a:srgbClr val="FF0000"/>
                </a:solidFill>
                <a:latin typeface="標楷體" pitchFamily="65" charset="-120"/>
                <a:ea typeface="標楷體" pitchFamily="65" charset="-120"/>
                <a:cs typeface="Times New Roman" pitchFamily="18" charset="0"/>
              </a:rPr>
              <a:t>獎金之費基</a:t>
            </a:r>
            <a:r>
              <a:rPr lang="en-US" altLang="zh-TW">
                <a:solidFill>
                  <a:srgbClr val="FF0000"/>
                </a:solidFill>
                <a:latin typeface="標楷體" pitchFamily="65" charset="-120"/>
                <a:ea typeface="標楷體" pitchFamily="65" charset="-120"/>
                <a:cs typeface="Times New Roman" pitchFamily="18" charset="0"/>
              </a:rPr>
              <a:t>×</a:t>
            </a:r>
            <a:r>
              <a:rPr lang="zh-TW" altLang="en-US">
                <a:solidFill>
                  <a:srgbClr val="FF0000"/>
                </a:solidFill>
                <a:latin typeface="標楷體" pitchFamily="65" charset="-120"/>
                <a:ea typeface="標楷體" pitchFamily="65" charset="-120"/>
                <a:cs typeface="Times New Roman" pitchFamily="18" charset="0"/>
              </a:rPr>
              <a:t>費率</a:t>
            </a:r>
            <a:endParaRPr lang="en-US" altLang="zh-TW">
              <a:solidFill>
                <a:srgbClr val="FF0000"/>
              </a:solidFill>
              <a:latin typeface="標楷體" pitchFamily="65" charset="-120"/>
              <a:ea typeface="標楷體" pitchFamily="65" charset="-120"/>
              <a:cs typeface="Times New Roman" pitchFamily="18" charset="0"/>
            </a:endParaRPr>
          </a:p>
          <a:p>
            <a:pPr eaLnBrk="0" hangingPunct="0">
              <a:lnSpc>
                <a:spcPts val="4200"/>
              </a:lnSpc>
            </a:pPr>
            <a:r>
              <a:rPr lang="zh-TW" altLang="en-US" b="1">
                <a:solidFill>
                  <a:srgbClr val="009900"/>
                </a:solidFill>
                <a:latin typeface="標楷體" pitchFamily="65" charset="-120"/>
                <a:ea typeface="標楷體" pitchFamily="65" charset="-120"/>
                <a:cs typeface="Times New Roman" pitchFamily="18" charset="0"/>
              </a:rPr>
              <a:t>◆累計超過</a:t>
            </a:r>
            <a:r>
              <a:rPr lang="en-US" altLang="zh-TW" b="1">
                <a:solidFill>
                  <a:srgbClr val="009900"/>
                </a:solidFill>
                <a:latin typeface="標楷體" pitchFamily="65" charset="-120"/>
                <a:ea typeface="標楷體" pitchFamily="65" charset="-120"/>
                <a:cs typeface="Times New Roman" pitchFamily="18" charset="0"/>
              </a:rPr>
              <a:t>4</a:t>
            </a:r>
            <a:r>
              <a:rPr lang="zh-TW" altLang="en-US" b="1">
                <a:solidFill>
                  <a:srgbClr val="009900"/>
                </a:solidFill>
                <a:latin typeface="標楷體" pitchFamily="65" charset="-120"/>
                <a:ea typeface="標楷體" pitchFamily="65" charset="-120"/>
                <a:cs typeface="Times New Roman" pitchFamily="18" charset="0"/>
              </a:rPr>
              <a:t>倍投保金額之獎金</a:t>
            </a:r>
            <a:endParaRPr lang="zh-TW" altLang="en-US" sz="1600" b="1">
              <a:solidFill>
                <a:srgbClr val="009900"/>
              </a:solidFill>
              <a:latin typeface="Arial" pitchFamily="34" charset="0"/>
              <a:ea typeface="標楷體" pitchFamily="65" charset="-120"/>
              <a:cs typeface="Times New Roman" pitchFamily="18" charset="0"/>
            </a:endParaRPr>
          </a:p>
          <a:p>
            <a:pPr eaLnBrk="0" hangingPunct="0">
              <a:lnSpc>
                <a:spcPts val="4200"/>
              </a:lnSpc>
            </a:pPr>
            <a:r>
              <a:rPr lang="en-US" altLang="zh-TW">
                <a:solidFill>
                  <a:schemeClr val="tx1"/>
                </a:solidFill>
                <a:latin typeface="標楷體" pitchFamily="65" charset="-120"/>
                <a:ea typeface="標楷體" pitchFamily="65" charset="-120"/>
                <a:cs typeface="Times New Roman" pitchFamily="18" charset="0"/>
              </a:rPr>
              <a:t>  =(</a:t>
            </a:r>
            <a:r>
              <a:rPr lang="zh-TW" altLang="en-US">
                <a:solidFill>
                  <a:schemeClr val="tx1"/>
                </a:solidFill>
                <a:latin typeface="標楷體" pitchFamily="65" charset="-120"/>
                <a:ea typeface="標楷體" pitchFamily="65" charset="-120"/>
                <a:cs typeface="Times New Roman" pitchFamily="18" charset="0"/>
              </a:rPr>
              <a:t>給付時當年度累計獎金金額－給付時投</a:t>
            </a:r>
            <a:r>
              <a:rPr lang="en-US" altLang="zh-TW">
                <a:solidFill>
                  <a:schemeClr val="tx1"/>
                </a:solidFill>
                <a:latin typeface="標楷體" pitchFamily="65" charset="-120"/>
                <a:ea typeface="標楷體" pitchFamily="65" charset="-120"/>
                <a:cs typeface="Times New Roman" pitchFamily="18" charset="0"/>
              </a:rPr>
              <a:t/>
            </a:r>
            <a:br>
              <a:rPr lang="en-US" altLang="zh-TW">
                <a:solidFill>
                  <a:schemeClr val="tx1"/>
                </a:solidFill>
                <a:latin typeface="標楷體" pitchFamily="65" charset="-120"/>
                <a:ea typeface="標楷體" pitchFamily="65" charset="-120"/>
                <a:cs typeface="Times New Roman" pitchFamily="18" charset="0"/>
              </a:rPr>
            </a:br>
            <a:r>
              <a:rPr lang="en-US" altLang="zh-TW">
                <a:solidFill>
                  <a:schemeClr val="tx1"/>
                </a:solidFill>
                <a:latin typeface="標楷體" pitchFamily="65" charset="-120"/>
                <a:ea typeface="標楷體" pitchFamily="65" charset="-120"/>
                <a:cs typeface="Times New Roman" pitchFamily="18" charset="0"/>
              </a:rPr>
              <a:t>    </a:t>
            </a:r>
            <a:r>
              <a:rPr lang="zh-TW" altLang="en-US">
                <a:solidFill>
                  <a:schemeClr val="tx1"/>
                </a:solidFill>
                <a:latin typeface="標楷體" pitchFamily="65" charset="-120"/>
                <a:ea typeface="標楷體" pitchFamily="65" charset="-120"/>
                <a:cs typeface="Times New Roman" pitchFamily="18" charset="0"/>
              </a:rPr>
              <a:t>保金額</a:t>
            </a:r>
            <a:r>
              <a:rPr lang="en-US" altLang="zh-TW">
                <a:solidFill>
                  <a:schemeClr val="tx1"/>
                </a:solidFill>
                <a:latin typeface="標楷體" pitchFamily="65" charset="-120"/>
                <a:ea typeface="標楷體" pitchFamily="65" charset="-120"/>
                <a:cs typeface="Times New Roman" pitchFamily="18" charset="0"/>
              </a:rPr>
              <a:t>×4) </a:t>
            </a:r>
          </a:p>
          <a:p>
            <a:pPr eaLnBrk="0" hangingPunct="0">
              <a:lnSpc>
                <a:spcPts val="4200"/>
              </a:lnSpc>
            </a:pPr>
            <a:r>
              <a:rPr lang="zh-TW" altLang="en-US" b="1">
                <a:solidFill>
                  <a:srgbClr val="7030A0"/>
                </a:solidFill>
                <a:latin typeface="標楷體" pitchFamily="65" charset="-120"/>
                <a:ea typeface="標楷體" pitchFamily="65" charset="-120"/>
                <a:cs typeface="Times New Roman" pitchFamily="18" charset="0"/>
              </a:rPr>
              <a:t>◆以</a:t>
            </a:r>
            <a:r>
              <a:rPr lang="zh-TW" altLang="en-US" b="1" u="sng">
                <a:solidFill>
                  <a:srgbClr val="7030A0"/>
                </a:solidFill>
                <a:latin typeface="標楷體" pitchFamily="65" charset="-120"/>
                <a:ea typeface="標楷體" pitchFamily="65" charset="-120"/>
                <a:cs typeface="Times New Roman" pitchFamily="18" charset="0"/>
              </a:rPr>
              <a:t>單次給付獎金金額</a:t>
            </a:r>
            <a:r>
              <a:rPr lang="zh-TW" altLang="en-US" b="1">
                <a:solidFill>
                  <a:srgbClr val="7030A0"/>
                </a:solidFill>
                <a:latin typeface="標楷體" pitchFamily="65" charset="-120"/>
                <a:ea typeface="標楷體" pitchFamily="65" charset="-120"/>
                <a:cs typeface="Times New Roman" pitchFamily="18" charset="0"/>
              </a:rPr>
              <a:t>與</a:t>
            </a:r>
            <a:r>
              <a:rPr lang="zh-TW" altLang="en-US" b="1" u="sng">
                <a:solidFill>
                  <a:srgbClr val="009900"/>
                </a:solidFill>
                <a:latin typeface="標楷體" pitchFamily="65" charset="-120"/>
                <a:ea typeface="標楷體" pitchFamily="65" charset="-120"/>
                <a:cs typeface="Times New Roman" pitchFamily="18" charset="0"/>
              </a:rPr>
              <a:t>累計超過</a:t>
            </a:r>
            <a:r>
              <a:rPr lang="en-US" altLang="zh-TW" b="1" u="sng">
                <a:solidFill>
                  <a:srgbClr val="009900"/>
                </a:solidFill>
                <a:latin typeface="標楷體" pitchFamily="65" charset="-120"/>
                <a:ea typeface="標楷體" pitchFamily="65" charset="-120"/>
                <a:cs typeface="Times New Roman" pitchFamily="18" charset="0"/>
              </a:rPr>
              <a:t>4</a:t>
            </a:r>
            <a:r>
              <a:rPr lang="zh-TW" altLang="en-US" b="1" u="sng">
                <a:solidFill>
                  <a:srgbClr val="009900"/>
                </a:solidFill>
                <a:latin typeface="標楷體" pitchFamily="65" charset="-120"/>
                <a:ea typeface="標楷體" pitchFamily="65" charset="-120"/>
                <a:cs typeface="Times New Roman" pitchFamily="18" charset="0"/>
              </a:rPr>
              <a:t>倍投保金</a:t>
            </a:r>
            <a:r>
              <a:rPr lang="en-US" altLang="zh-TW" b="1" u="sng">
                <a:solidFill>
                  <a:srgbClr val="009900"/>
                </a:solidFill>
                <a:latin typeface="標楷體" pitchFamily="65" charset="-120"/>
                <a:ea typeface="標楷體" pitchFamily="65" charset="-120"/>
                <a:cs typeface="Times New Roman" pitchFamily="18" charset="0"/>
              </a:rPr>
              <a:t/>
            </a:r>
            <a:br>
              <a:rPr lang="en-US" altLang="zh-TW" b="1" u="sng">
                <a:solidFill>
                  <a:srgbClr val="009900"/>
                </a:solidFill>
                <a:latin typeface="標楷體" pitchFamily="65" charset="-120"/>
                <a:ea typeface="標楷體" pitchFamily="65" charset="-120"/>
                <a:cs typeface="Times New Roman" pitchFamily="18" charset="0"/>
              </a:rPr>
            </a:br>
            <a:r>
              <a:rPr lang="en-US" altLang="zh-TW" b="1" u="sng">
                <a:solidFill>
                  <a:srgbClr val="009900"/>
                </a:solidFill>
                <a:latin typeface="標楷體" pitchFamily="65" charset="-120"/>
                <a:ea typeface="標楷體" pitchFamily="65" charset="-120"/>
                <a:cs typeface="Times New Roman" pitchFamily="18" charset="0"/>
              </a:rPr>
              <a:t>  </a:t>
            </a:r>
            <a:r>
              <a:rPr lang="zh-TW" altLang="en-US" b="1" u="sng">
                <a:solidFill>
                  <a:srgbClr val="009900"/>
                </a:solidFill>
                <a:latin typeface="標楷體" pitchFamily="65" charset="-120"/>
                <a:ea typeface="標楷體" pitchFamily="65" charset="-120"/>
                <a:cs typeface="Times New Roman" pitchFamily="18" charset="0"/>
              </a:rPr>
              <a:t>額之獎金</a:t>
            </a:r>
            <a:r>
              <a:rPr lang="zh-TW" altLang="en-US" b="1">
                <a:solidFill>
                  <a:srgbClr val="7030A0"/>
                </a:solidFill>
                <a:latin typeface="標楷體" pitchFamily="65" charset="-120"/>
                <a:ea typeface="標楷體" pitchFamily="65" charset="-120"/>
                <a:cs typeface="Times New Roman" pitchFamily="18" charset="0"/>
              </a:rPr>
              <a:t>比較，以</a:t>
            </a:r>
            <a:r>
              <a:rPr lang="zh-TW" altLang="en-US" u="sng">
                <a:solidFill>
                  <a:srgbClr val="FF0000"/>
                </a:solidFill>
                <a:latin typeface="標楷體" pitchFamily="65" charset="-120"/>
                <a:ea typeface="標楷體" pitchFamily="65" charset="-120"/>
                <a:cs typeface="Times New Roman" pitchFamily="18" charset="0"/>
              </a:rPr>
              <a:t>較小</a:t>
            </a:r>
            <a:r>
              <a:rPr lang="zh-TW" altLang="en-US" b="1">
                <a:solidFill>
                  <a:srgbClr val="7030A0"/>
                </a:solidFill>
                <a:latin typeface="標楷體" pitchFamily="65" charset="-120"/>
                <a:ea typeface="標楷體" pitchFamily="65" charset="-120"/>
                <a:cs typeface="Times New Roman" pitchFamily="18" charset="0"/>
              </a:rPr>
              <a:t>之金額為獎金的費</a:t>
            </a:r>
            <a:r>
              <a:rPr lang="en-US" altLang="zh-TW" b="1">
                <a:solidFill>
                  <a:srgbClr val="7030A0"/>
                </a:solidFill>
                <a:latin typeface="標楷體" pitchFamily="65" charset="-120"/>
                <a:ea typeface="標楷體" pitchFamily="65" charset="-120"/>
                <a:cs typeface="Times New Roman" pitchFamily="18" charset="0"/>
              </a:rPr>
              <a:t/>
            </a:r>
            <a:br>
              <a:rPr lang="en-US" altLang="zh-TW" b="1">
                <a:solidFill>
                  <a:srgbClr val="7030A0"/>
                </a:solidFill>
                <a:latin typeface="標楷體" pitchFamily="65" charset="-120"/>
                <a:ea typeface="標楷體" pitchFamily="65" charset="-120"/>
                <a:cs typeface="Times New Roman" pitchFamily="18" charset="0"/>
              </a:rPr>
            </a:br>
            <a:r>
              <a:rPr lang="en-US" altLang="zh-TW" b="1">
                <a:solidFill>
                  <a:srgbClr val="7030A0"/>
                </a:solidFill>
                <a:latin typeface="標楷體" pitchFamily="65" charset="-120"/>
                <a:ea typeface="標楷體" pitchFamily="65" charset="-120"/>
                <a:cs typeface="Times New Roman" pitchFamily="18" charset="0"/>
              </a:rPr>
              <a:t>  </a:t>
            </a:r>
            <a:r>
              <a:rPr lang="zh-TW" altLang="en-US" b="1">
                <a:solidFill>
                  <a:srgbClr val="7030A0"/>
                </a:solidFill>
                <a:latin typeface="標楷體" pitchFamily="65" charset="-120"/>
                <a:ea typeface="標楷體" pitchFamily="65" charset="-120"/>
                <a:cs typeface="Times New Roman" pitchFamily="18" charset="0"/>
              </a:rPr>
              <a:t>基</a:t>
            </a:r>
            <a:r>
              <a:rPr lang="zh-TW" altLang="en-US" sz="1600" b="1">
                <a:solidFill>
                  <a:srgbClr val="7030A0"/>
                </a:solidFill>
                <a:latin typeface="Arial" pitchFamily="34" charset="0"/>
                <a:ea typeface="標楷體" pitchFamily="65" charset="-120"/>
                <a:cs typeface="Times New Roman" pitchFamily="18" charset="0"/>
              </a:rPr>
              <a:t> </a:t>
            </a:r>
            <a:endParaRPr lang="zh-TW" altLang="en-US" sz="4000">
              <a:solidFill>
                <a:schemeClr val="tx1"/>
              </a:solidFill>
              <a:latin typeface="Arial" pitchFamily="34" charset="0"/>
              <a:ea typeface="標楷體" pitchFamily="65" charset="-12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文字方塊 3"/>
          <p:cNvSpPr txBox="1">
            <a:spLocks noChangeArrowheads="1"/>
          </p:cNvSpPr>
          <p:nvPr/>
        </p:nvSpPr>
        <p:spPr bwMode="auto">
          <a:xfrm>
            <a:off x="2124075" y="1484313"/>
            <a:ext cx="5111750" cy="584200"/>
          </a:xfrm>
          <a:prstGeom prst="rect">
            <a:avLst/>
          </a:prstGeom>
          <a:noFill/>
          <a:ln w="9525">
            <a:noFill/>
            <a:miter lim="800000"/>
            <a:headEnd/>
            <a:tailEnd/>
          </a:ln>
        </p:spPr>
        <p:txBody>
          <a:bodyPr>
            <a:spAutoFit/>
          </a:bodyPr>
          <a:lstStyle/>
          <a:p>
            <a:r>
              <a:rPr lang="zh-TW" altLang="en-US" b="1">
                <a:solidFill>
                  <a:schemeClr val="tx1"/>
                </a:solidFill>
                <a:latin typeface="標楷體" pitchFamily="65" charset="-120"/>
                <a:ea typeface="標楷體" pitchFamily="65" charset="-120"/>
                <a:cs typeface="Times New Roman" pitchFamily="18" charset="0"/>
              </a:rPr>
              <a:t>獎金未超過投保金額</a:t>
            </a:r>
            <a:r>
              <a:rPr lang="en-US" altLang="zh-TW" b="1">
                <a:solidFill>
                  <a:schemeClr val="tx1"/>
                </a:solidFill>
                <a:latin typeface="標楷體" pitchFamily="65" charset="-120"/>
                <a:ea typeface="標楷體" pitchFamily="65" charset="-120"/>
                <a:cs typeface="Times New Roman" pitchFamily="18" charset="0"/>
              </a:rPr>
              <a:t>4</a:t>
            </a:r>
            <a:r>
              <a:rPr lang="zh-TW" altLang="en-US" b="1">
                <a:solidFill>
                  <a:schemeClr val="tx1"/>
                </a:solidFill>
                <a:latin typeface="標楷體" pitchFamily="65" charset="-120"/>
                <a:ea typeface="標楷體" pitchFamily="65" charset="-120"/>
                <a:cs typeface="Times New Roman" pitchFamily="18" charset="0"/>
              </a:rPr>
              <a:t>倍</a:t>
            </a:r>
            <a:endParaRPr kumimoji="0" lang="zh-TW" altLang="en-US" b="1">
              <a:solidFill>
                <a:schemeClr val="tx1"/>
              </a:solidFill>
              <a:latin typeface="標楷體" pitchFamily="65" charset="-120"/>
              <a:ea typeface="標楷體" pitchFamily="65" charset="-120"/>
              <a:cs typeface="Times New Roman" pitchFamily="18" charset="0"/>
            </a:endParaRPr>
          </a:p>
        </p:txBody>
      </p:sp>
      <p:sp>
        <p:nvSpPr>
          <p:cNvPr id="52227" name="Rectangle 1"/>
          <p:cNvSpPr>
            <a:spLocks noChangeArrowheads="1"/>
          </p:cNvSpPr>
          <p:nvPr/>
        </p:nvSpPr>
        <p:spPr bwMode="auto">
          <a:xfrm>
            <a:off x="468313" y="2081213"/>
            <a:ext cx="8424862" cy="1570037"/>
          </a:xfrm>
          <a:prstGeom prst="rect">
            <a:avLst/>
          </a:prstGeom>
          <a:noFill/>
          <a:ln w="9525">
            <a:noFill/>
            <a:miter lim="800000"/>
            <a:headEnd/>
            <a:tailEnd/>
          </a:ln>
        </p:spPr>
        <p:txBody>
          <a:bodyPr anchor="ctr">
            <a:spAutoFit/>
          </a:bodyPr>
          <a:lstStyle/>
          <a:p>
            <a:pPr eaLnBrk="0" hangingPunct="0"/>
            <a:r>
              <a:rPr lang="zh-TW" altLang="en-US" sz="2400">
                <a:solidFill>
                  <a:srgbClr val="000000"/>
                </a:solidFill>
                <a:latin typeface="標楷體" pitchFamily="65" charset="-120"/>
                <a:ea typeface="標楷體" pitchFamily="65" charset="-120"/>
                <a:cs typeface="Times New Roman" pitchFamily="18" charset="0"/>
              </a:rPr>
              <a:t>王先生為一般上班族，投保金額</a:t>
            </a:r>
            <a:r>
              <a:rPr lang="en-US" altLang="zh-TW" sz="2400">
                <a:solidFill>
                  <a:srgbClr val="000000"/>
                </a:solidFill>
                <a:latin typeface="Calibri" pitchFamily="34" charset="0"/>
                <a:ea typeface="標楷體" pitchFamily="65" charset="-120"/>
                <a:cs typeface="Times New Roman" pitchFamily="18" charset="0"/>
              </a:rPr>
              <a:t>31,800</a:t>
            </a:r>
            <a:r>
              <a:rPr lang="zh-TW" altLang="en-US" sz="2400">
                <a:solidFill>
                  <a:srgbClr val="000000"/>
                </a:solidFill>
                <a:latin typeface="標楷體" pitchFamily="65" charset="-120"/>
                <a:ea typeface="標楷體" pitchFamily="65" charset="-120"/>
                <a:cs typeface="Times New Roman" pitchFamily="18" charset="0"/>
              </a:rPr>
              <a:t>元，年終獎金</a:t>
            </a:r>
            <a:r>
              <a:rPr lang="en-US" altLang="zh-TW" sz="2400">
                <a:solidFill>
                  <a:srgbClr val="000000"/>
                </a:solidFill>
                <a:latin typeface="Calibri" pitchFamily="34" charset="0"/>
                <a:ea typeface="標楷體" pitchFamily="65" charset="-120"/>
                <a:cs typeface="Times New Roman" pitchFamily="18" charset="0"/>
              </a:rPr>
              <a:t>10</a:t>
            </a:r>
            <a:r>
              <a:rPr lang="zh-TW" altLang="en-US" sz="2400">
                <a:solidFill>
                  <a:srgbClr val="000000"/>
                </a:solidFill>
                <a:latin typeface="標楷體" pitchFamily="65" charset="-120"/>
                <a:ea typeface="標楷體" pitchFamily="65" charset="-120"/>
                <a:cs typeface="Times New Roman" pitchFamily="18" charset="0"/>
              </a:rPr>
              <a:t>萬元。</a:t>
            </a:r>
          </a:p>
          <a:p>
            <a:pPr eaLnBrk="0" hangingPunct="0"/>
            <a:r>
              <a:rPr lang="zh-TW" altLang="en-US" sz="2400" b="1" u="sng">
                <a:solidFill>
                  <a:srgbClr val="000000"/>
                </a:solidFill>
                <a:latin typeface="標楷體" pitchFamily="65" charset="-120"/>
                <a:ea typeface="標楷體" pitchFamily="65" charset="-120"/>
                <a:cs typeface="Times New Roman" pitchFamily="18" charset="0"/>
              </a:rPr>
              <a:t>說　明</a:t>
            </a:r>
            <a:r>
              <a:rPr lang="zh-TW" altLang="en-US" sz="2400">
                <a:solidFill>
                  <a:srgbClr val="000000"/>
                </a:solidFill>
                <a:latin typeface="標楷體" pitchFamily="65" charset="-120"/>
                <a:ea typeface="標楷體" pitchFamily="65" charset="-120"/>
                <a:cs typeface="Times New Roman" pitchFamily="18" charset="0"/>
              </a:rPr>
              <a:t>：</a:t>
            </a:r>
            <a:endParaRPr lang="en-US" altLang="zh-TW" sz="2400">
              <a:solidFill>
                <a:srgbClr val="000000"/>
              </a:solidFill>
              <a:latin typeface="標楷體" pitchFamily="65" charset="-120"/>
              <a:ea typeface="標楷體" pitchFamily="65" charset="-120"/>
              <a:cs typeface="Times New Roman" pitchFamily="18" charset="0"/>
            </a:endParaRPr>
          </a:p>
          <a:p>
            <a:pPr eaLnBrk="0" hangingPunct="0"/>
            <a:r>
              <a:rPr lang="en-US" altLang="zh-TW" sz="2400" b="1">
                <a:latin typeface="標楷體" pitchFamily="65" charset="-120"/>
                <a:ea typeface="標楷體" pitchFamily="65" charset="-120"/>
                <a:cs typeface="Times New Roman" pitchFamily="18" charset="0"/>
              </a:rPr>
              <a:t>102</a:t>
            </a:r>
            <a:r>
              <a:rPr lang="zh-TW" altLang="en-US" sz="2400" b="1">
                <a:latin typeface="標楷體" pitchFamily="65" charset="-120"/>
                <a:ea typeface="標楷體" pitchFamily="65" charset="-120"/>
                <a:cs typeface="Times New Roman" pitchFamily="18" charset="0"/>
              </a:rPr>
              <a:t>年</a:t>
            </a:r>
            <a:r>
              <a:rPr lang="en-US" altLang="zh-TW" sz="2400" b="1">
                <a:latin typeface="標楷體" pitchFamily="65" charset="-120"/>
                <a:ea typeface="標楷體" pitchFamily="65" charset="-120"/>
                <a:cs typeface="Times New Roman" pitchFamily="18" charset="0"/>
              </a:rPr>
              <a:t>2</a:t>
            </a:r>
            <a:r>
              <a:rPr lang="zh-TW" altLang="en-US" sz="2400" b="1">
                <a:latin typeface="標楷體" pitchFamily="65" charset="-120"/>
                <a:ea typeface="標楷體" pitchFamily="65" charset="-120"/>
                <a:cs typeface="Times New Roman" pitchFamily="18" charset="0"/>
              </a:rPr>
              <a:t>月</a:t>
            </a:r>
            <a:r>
              <a:rPr lang="en-US" altLang="zh-TW" sz="2400" b="1">
                <a:latin typeface="標楷體" pitchFamily="65" charset="-120"/>
                <a:ea typeface="標楷體" pitchFamily="65" charset="-120"/>
                <a:cs typeface="Times New Roman" pitchFamily="18" charset="0"/>
              </a:rPr>
              <a:t>15</a:t>
            </a:r>
            <a:r>
              <a:rPr lang="zh-TW" altLang="en-US" sz="2400" b="1">
                <a:latin typeface="標楷體" pitchFamily="65" charset="-120"/>
                <a:ea typeface="標楷體" pitchFamily="65" charset="-120"/>
                <a:cs typeface="Times New Roman" pitchFamily="18" charset="0"/>
              </a:rPr>
              <a:t>日給付獎金金額</a:t>
            </a:r>
            <a:r>
              <a:rPr lang="en-US" altLang="zh-TW" sz="2400" b="1">
                <a:latin typeface="標楷體" pitchFamily="65" charset="-120"/>
                <a:ea typeface="標楷體" pitchFamily="65" charset="-120"/>
                <a:cs typeface="Times New Roman" pitchFamily="18" charset="0"/>
              </a:rPr>
              <a:t>10</a:t>
            </a:r>
            <a:r>
              <a:rPr lang="zh-TW" altLang="en-US" sz="2400" b="1">
                <a:latin typeface="標楷體" pitchFamily="65" charset="-120"/>
                <a:ea typeface="標楷體" pitchFamily="65" charset="-120"/>
                <a:cs typeface="Times New Roman" pitchFamily="18" charset="0"/>
              </a:rPr>
              <a:t>萬元，未超過其當月投保金額</a:t>
            </a:r>
            <a:r>
              <a:rPr lang="en-US" altLang="zh-TW" sz="2400" b="1">
                <a:latin typeface="標楷體" pitchFamily="65" charset="-120"/>
                <a:ea typeface="標楷體" pitchFamily="65" charset="-120"/>
                <a:cs typeface="Times New Roman" pitchFamily="18" charset="0"/>
              </a:rPr>
              <a:t>31,800</a:t>
            </a:r>
            <a:r>
              <a:rPr lang="zh-TW" altLang="en-US" sz="2400" b="1">
                <a:latin typeface="標楷體" pitchFamily="65" charset="-120"/>
                <a:ea typeface="標楷體" pitchFamily="65" charset="-120"/>
                <a:cs typeface="Times New Roman" pitchFamily="18" charset="0"/>
              </a:rPr>
              <a:t>元之</a:t>
            </a:r>
            <a:r>
              <a:rPr lang="en-US" altLang="zh-TW" sz="2400" b="1">
                <a:latin typeface="標楷體" pitchFamily="65" charset="-120"/>
                <a:ea typeface="標楷體" pitchFamily="65" charset="-120"/>
                <a:cs typeface="Times New Roman" pitchFamily="18" charset="0"/>
              </a:rPr>
              <a:t>4</a:t>
            </a:r>
            <a:r>
              <a:rPr lang="zh-TW" altLang="en-US" sz="2400" b="1">
                <a:latin typeface="標楷體" pitchFamily="65" charset="-120"/>
                <a:ea typeface="標楷體" pitchFamily="65" charset="-120"/>
                <a:cs typeface="Times New Roman" pitchFamily="18" charset="0"/>
              </a:rPr>
              <a:t>倍，故不用扣取補充保費，如下表： </a:t>
            </a:r>
          </a:p>
        </p:txBody>
      </p:sp>
      <p:sp>
        <p:nvSpPr>
          <p:cNvPr id="52228" name="Rectangle 1027"/>
          <p:cNvSpPr>
            <a:spLocks noChangeArrowheads="1"/>
          </p:cNvSpPr>
          <p:nvPr/>
        </p:nvSpPr>
        <p:spPr bwMode="auto">
          <a:xfrm>
            <a:off x="1258888" y="333375"/>
            <a:ext cx="7561262" cy="792163"/>
          </a:xfrm>
          <a:prstGeom prst="rect">
            <a:avLst/>
          </a:prstGeom>
          <a:noFill/>
          <a:ln w="9525">
            <a:noFill/>
            <a:miter lim="800000"/>
            <a:headEnd/>
            <a:tailEnd/>
          </a:ln>
        </p:spPr>
        <p:txBody>
          <a:bodyPr lIns="92075" tIns="46038" rIns="92075" bIns="46038" anchor="ctr"/>
          <a:lstStyle/>
          <a:p>
            <a:pPr algn="ctr"/>
            <a:r>
              <a:rPr kumimoji="0" lang="zh-TW" altLang="en-US" sz="4400" b="1">
                <a:solidFill>
                  <a:srgbClr val="002060"/>
                </a:solidFill>
                <a:latin typeface="微軟正黑體" pitchFamily="34" charset="-120"/>
                <a:ea typeface="微軟正黑體" pitchFamily="34" charset="-120"/>
              </a:rPr>
              <a:t>補充保險費</a:t>
            </a:r>
            <a:r>
              <a:rPr kumimoji="0" lang="en-US" altLang="zh-TW" sz="4400" b="1">
                <a:solidFill>
                  <a:srgbClr val="002060"/>
                </a:solidFill>
                <a:latin typeface="微軟正黑體" pitchFamily="34" charset="-120"/>
                <a:ea typeface="微軟正黑體" pitchFamily="34" charset="-120"/>
              </a:rPr>
              <a:t>-</a:t>
            </a:r>
            <a:r>
              <a:rPr kumimoji="0" lang="zh-TW" altLang="en-US" sz="4400" b="1">
                <a:solidFill>
                  <a:srgbClr val="002060"/>
                </a:solidFill>
                <a:latin typeface="微軟正黑體" pitchFamily="34" charset="-120"/>
                <a:ea typeface="微軟正黑體" pitchFamily="34" charset="-120"/>
              </a:rPr>
              <a:t>奬金計算</a:t>
            </a:r>
            <a:r>
              <a:rPr kumimoji="0" lang="en-US" altLang="zh-TW" sz="4400" b="1">
                <a:solidFill>
                  <a:srgbClr val="002060"/>
                </a:solidFill>
                <a:latin typeface="微軟正黑體" pitchFamily="34" charset="-120"/>
                <a:ea typeface="微軟正黑體" pitchFamily="34" charset="-120"/>
              </a:rPr>
              <a:t>(</a:t>
            </a:r>
            <a:r>
              <a:rPr kumimoji="0" lang="zh-TW" altLang="en-US" sz="4400" b="1">
                <a:solidFill>
                  <a:srgbClr val="002060"/>
                </a:solidFill>
                <a:latin typeface="微軟正黑體" pitchFamily="34" charset="-120"/>
                <a:ea typeface="微軟正黑體" pitchFamily="34" charset="-120"/>
              </a:rPr>
              <a:t>案例一</a:t>
            </a:r>
            <a:r>
              <a:rPr kumimoji="0" lang="en-US" altLang="zh-TW" sz="4400" b="1">
                <a:solidFill>
                  <a:srgbClr val="002060"/>
                </a:solidFill>
                <a:latin typeface="微軟正黑體" pitchFamily="34" charset="-120"/>
                <a:ea typeface="微軟正黑體" pitchFamily="34" charset="-120"/>
              </a:rPr>
              <a:t>)</a:t>
            </a:r>
            <a:endParaRPr kumimoji="0" lang="en-US" altLang="zh-TW" sz="2400" b="1">
              <a:solidFill>
                <a:srgbClr val="FF0000"/>
              </a:solidFill>
              <a:latin typeface="微軟正黑體" pitchFamily="34" charset="-120"/>
              <a:ea typeface="微軟正黑體" pitchFamily="34" charset="-120"/>
            </a:endParaRPr>
          </a:p>
        </p:txBody>
      </p:sp>
      <p:sp>
        <p:nvSpPr>
          <p:cNvPr id="10" name="投影片編號版面配置區 9"/>
          <p:cNvSpPr>
            <a:spLocks noGrp="1"/>
          </p:cNvSpPr>
          <p:nvPr>
            <p:ph type="sldNum" sz="quarter" idx="12"/>
          </p:nvPr>
        </p:nvSpPr>
        <p:spPr/>
        <p:txBody>
          <a:bodyPr/>
          <a:lstStyle/>
          <a:p>
            <a:pPr>
              <a:defRPr/>
            </a:pPr>
            <a:fld id="{1D078355-A4E6-4217-8B7B-520618AA2061}" type="slidenum">
              <a:rPr lang="zh-TW" altLang="en-US" smtClean="0"/>
              <a:pPr>
                <a:defRPr/>
              </a:pPr>
              <a:t>16</a:t>
            </a:fld>
            <a:endParaRPr lang="en-US" altLang="zh-TW"/>
          </a:p>
        </p:txBody>
      </p:sp>
      <p:graphicFrame>
        <p:nvGraphicFramePr>
          <p:cNvPr id="7" name="表格 6"/>
          <p:cNvGraphicFramePr>
            <a:graphicFrameLocks noGrp="1"/>
          </p:cNvGraphicFramePr>
          <p:nvPr/>
        </p:nvGraphicFramePr>
        <p:xfrm>
          <a:off x="323850" y="3716338"/>
          <a:ext cx="8568954" cy="2109773"/>
        </p:xfrm>
        <a:graphic>
          <a:graphicData uri="http://schemas.openxmlformats.org/drawingml/2006/table">
            <a:tbl>
              <a:tblPr/>
              <a:tblGrid>
                <a:gridCol w="1171824"/>
                <a:gridCol w="952106"/>
                <a:gridCol w="756393"/>
                <a:gridCol w="1074580"/>
                <a:gridCol w="1025345"/>
                <a:gridCol w="924411"/>
                <a:gridCol w="936104"/>
                <a:gridCol w="922564"/>
                <a:gridCol w="805627"/>
              </a:tblGrid>
              <a:tr h="1440160">
                <a:tc>
                  <a:txBody>
                    <a:bodyPr/>
                    <a:lstStyle/>
                    <a:p>
                      <a:pPr algn="l" fontAlgn="ctr"/>
                      <a:r>
                        <a:rPr lang="zh-TW" altLang="en-US" sz="1800" b="0" i="0" u="none" strike="noStrike" dirty="0">
                          <a:solidFill>
                            <a:srgbClr val="000000"/>
                          </a:solidFill>
                          <a:latin typeface="標楷體" pitchFamily="65" charset="-120"/>
                          <a:ea typeface="標楷體" pitchFamily="65" charset="-120"/>
                        </a:rPr>
                        <a:t>給付日期</a:t>
                      </a:r>
                    </a:p>
                  </a:txBody>
                  <a:tcPr marL="9089" marR="9089" marT="9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800" b="0" i="0" u="none" strike="noStrike" dirty="0">
                          <a:solidFill>
                            <a:srgbClr val="000000"/>
                          </a:solidFill>
                          <a:latin typeface="標楷體" pitchFamily="65" charset="-120"/>
                          <a:ea typeface="標楷體" pitchFamily="65" charset="-120"/>
                        </a:rPr>
                        <a:t>獎金項目</a:t>
                      </a:r>
                    </a:p>
                  </a:txBody>
                  <a:tcPr marL="9089" marR="9089" marT="9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800" b="0" i="0" u="none" strike="noStrike" dirty="0" smtClean="0">
                          <a:solidFill>
                            <a:srgbClr val="000000"/>
                          </a:solidFill>
                          <a:latin typeface="標楷體" pitchFamily="65" charset="-120"/>
                          <a:ea typeface="標楷體" pitchFamily="65" charset="-120"/>
                        </a:rPr>
                        <a:t>當月投</a:t>
                      </a:r>
                      <a:r>
                        <a:rPr lang="zh-TW" altLang="en-US" sz="1800" b="0" i="0" u="none" strike="noStrike" dirty="0">
                          <a:solidFill>
                            <a:srgbClr val="000000"/>
                          </a:solidFill>
                          <a:latin typeface="標楷體" pitchFamily="65" charset="-120"/>
                          <a:ea typeface="標楷體" pitchFamily="65" charset="-120"/>
                        </a:rPr>
                        <a:t/>
                      </a:r>
                      <a:br>
                        <a:rPr lang="zh-TW" altLang="en-US" sz="1800" b="0" i="0" u="none" strike="noStrike" dirty="0">
                          <a:solidFill>
                            <a:srgbClr val="000000"/>
                          </a:solidFill>
                          <a:latin typeface="標楷體" pitchFamily="65" charset="-120"/>
                          <a:ea typeface="標楷體" pitchFamily="65" charset="-120"/>
                        </a:rPr>
                      </a:br>
                      <a:r>
                        <a:rPr lang="zh-TW" altLang="en-US" sz="1800" b="0" i="0" u="none" strike="noStrike" dirty="0" smtClean="0">
                          <a:solidFill>
                            <a:srgbClr val="000000"/>
                          </a:solidFill>
                          <a:latin typeface="標楷體" pitchFamily="65" charset="-120"/>
                          <a:ea typeface="標楷體" pitchFamily="65" charset="-120"/>
                        </a:rPr>
                        <a:t>保金額</a:t>
                      </a:r>
                      <a:endParaRPr lang="en-US" altLang="zh-TW" sz="1800" b="0" i="0" u="none" strike="noStrike" dirty="0" smtClean="0">
                        <a:solidFill>
                          <a:srgbClr val="000000"/>
                        </a:solidFill>
                        <a:latin typeface="標楷體" pitchFamily="65" charset="-120"/>
                        <a:ea typeface="標楷體" pitchFamily="65" charset="-120"/>
                      </a:endParaRPr>
                    </a:p>
                    <a:p>
                      <a:pPr algn="l" fontAlgn="ctr"/>
                      <a:r>
                        <a:rPr lang="zh-TW" altLang="en-US" sz="1800" b="0" i="0" u="none" strike="noStrike" dirty="0" smtClean="0">
                          <a:solidFill>
                            <a:srgbClr val="000000"/>
                          </a:solidFill>
                          <a:latin typeface="標楷體" pitchFamily="65" charset="-120"/>
                          <a:ea typeface="標楷體" pitchFamily="65" charset="-120"/>
                        </a:rPr>
                        <a:t> </a:t>
                      </a:r>
                      <a:r>
                        <a:rPr lang="en-US" altLang="zh-TW" sz="1800" b="0" i="0" u="none" strike="noStrike" dirty="0" smtClean="0">
                          <a:solidFill>
                            <a:srgbClr val="000000"/>
                          </a:solidFill>
                          <a:latin typeface="標楷體" pitchFamily="65" charset="-120"/>
                          <a:ea typeface="標楷體" pitchFamily="65" charset="-120"/>
                        </a:rPr>
                        <a:t>(</a:t>
                      </a:r>
                      <a:r>
                        <a:rPr lang="en-US" sz="1800" b="0" i="0" u="none" strike="noStrike" dirty="0">
                          <a:solidFill>
                            <a:srgbClr val="000000"/>
                          </a:solidFill>
                          <a:latin typeface="標楷體" pitchFamily="65" charset="-120"/>
                          <a:ea typeface="標楷體" pitchFamily="65" charset="-120"/>
                        </a:rPr>
                        <a:t>A)</a:t>
                      </a:r>
                    </a:p>
                  </a:txBody>
                  <a:tcPr marL="9089" marR="9089" marT="9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TW" sz="1800" b="0" i="0" u="none" strike="noStrike" dirty="0" smtClean="0">
                          <a:solidFill>
                            <a:srgbClr val="000000"/>
                          </a:solidFill>
                          <a:latin typeface="標楷體" pitchFamily="65" charset="-120"/>
                          <a:ea typeface="標楷體" pitchFamily="65" charset="-120"/>
                        </a:rPr>
                        <a:t> 4</a:t>
                      </a:r>
                      <a:r>
                        <a:rPr lang="zh-TW" altLang="en-US" sz="1800" b="0" i="0" u="none" strike="noStrike" dirty="0">
                          <a:solidFill>
                            <a:srgbClr val="000000"/>
                          </a:solidFill>
                          <a:latin typeface="標楷體" pitchFamily="65" charset="-120"/>
                          <a:ea typeface="標楷體" pitchFamily="65" charset="-120"/>
                        </a:rPr>
                        <a:t>倍</a:t>
                      </a:r>
                      <a:r>
                        <a:rPr lang="zh-TW" altLang="en-US" sz="1800" b="0" i="0" u="none" strike="noStrike" dirty="0" smtClean="0">
                          <a:solidFill>
                            <a:srgbClr val="000000"/>
                          </a:solidFill>
                          <a:latin typeface="標楷體" pitchFamily="65" charset="-120"/>
                          <a:ea typeface="標楷體" pitchFamily="65" charset="-120"/>
                        </a:rPr>
                        <a:t>投保</a:t>
                      </a:r>
                      <a:endParaRPr lang="en-US" altLang="zh-TW" sz="1800" b="0" i="0" u="none" strike="noStrike" dirty="0" smtClean="0">
                        <a:solidFill>
                          <a:srgbClr val="000000"/>
                        </a:solidFill>
                        <a:latin typeface="標楷體" pitchFamily="65" charset="-120"/>
                        <a:ea typeface="標楷體" pitchFamily="65" charset="-120"/>
                      </a:endParaRPr>
                    </a:p>
                    <a:p>
                      <a:pPr algn="l" fontAlgn="ctr"/>
                      <a:r>
                        <a:rPr lang="zh-TW" altLang="en-US" sz="1800" b="0" i="0" u="none" strike="noStrike" dirty="0" smtClean="0">
                          <a:solidFill>
                            <a:srgbClr val="000000"/>
                          </a:solidFill>
                          <a:latin typeface="標楷體" pitchFamily="65" charset="-120"/>
                          <a:ea typeface="標楷體" pitchFamily="65" charset="-120"/>
                        </a:rPr>
                        <a:t>   金額</a:t>
                      </a:r>
                      <a:r>
                        <a:rPr lang="zh-TW" altLang="en-US" sz="1800" b="0" i="0" u="none" strike="noStrike" dirty="0">
                          <a:solidFill>
                            <a:srgbClr val="000000"/>
                          </a:solidFill>
                          <a:latin typeface="標楷體" pitchFamily="65" charset="-120"/>
                          <a:ea typeface="標楷體" pitchFamily="65" charset="-120"/>
                        </a:rPr>
                        <a:t/>
                      </a:r>
                      <a:br>
                        <a:rPr lang="zh-TW" altLang="en-US" sz="1800" b="0" i="0" u="none" strike="noStrike" dirty="0">
                          <a:solidFill>
                            <a:srgbClr val="000000"/>
                          </a:solidFill>
                          <a:latin typeface="標楷體" pitchFamily="65" charset="-120"/>
                          <a:ea typeface="標楷體" pitchFamily="65" charset="-120"/>
                        </a:rPr>
                      </a:br>
                      <a:r>
                        <a:rPr lang="zh-TW" altLang="en-US" sz="1800" b="0" i="0" u="none" strike="noStrike" dirty="0" smtClean="0">
                          <a:solidFill>
                            <a:srgbClr val="000000"/>
                          </a:solidFill>
                          <a:latin typeface="標楷體" pitchFamily="65" charset="-120"/>
                          <a:ea typeface="標楷體" pitchFamily="65" charset="-120"/>
                        </a:rPr>
                        <a:t> </a:t>
                      </a:r>
                      <a:r>
                        <a:rPr lang="en-US" altLang="zh-TW" sz="1800" b="0" i="0" u="none" strike="noStrike" dirty="0" smtClean="0">
                          <a:solidFill>
                            <a:srgbClr val="000000"/>
                          </a:solidFill>
                          <a:latin typeface="標楷體" pitchFamily="65" charset="-120"/>
                          <a:ea typeface="標楷體" pitchFamily="65" charset="-120"/>
                        </a:rPr>
                        <a:t>(</a:t>
                      </a:r>
                      <a:r>
                        <a:rPr lang="en-US" sz="1800" b="0" i="0" u="none" strike="noStrike" dirty="0">
                          <a:solidFill>
                            <a:srgbClr val="000000"/>
                          </a:solidFill>
                          <a:latin typeface="標楷體" pitchFamily="65" charset="-120"/>
                          <a:ea typeface="標楷體" pitchFamily="65" charset="-120"/>
                        </a:rPr>
                        <a:t>B=A×4)</a:t>
                      </a:r>
                    </a:p>
                  </a:txBody>
                  <a:tcPr marL="9089" marR="9089" marT="9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800" b="0" i="0" u="none" strike="noStrike" dirty="0">
                          <a:solidFill>
                            <a:srgbClr val="000000"/>
                          </a:solidFill>
                          <a:latin typeface="標楷體" pitchFamily="65" charset="-120"/>
                          <a:ea typeface="標楷體" pitchFamily="65" charset="-120"/>
                        </a:rPr>
                        <a:t>單次給付獎金金額</a:t>
                      </a:r>
                      <a:br>
                        <a:rPr lang="zh-TW" altLang="en-US" sz="1800" b="0" i="0" u="none" strike="noStrike" dirty="0">
                          <a:solidFill>
                            <a:srgbClr val="000000"/>
                          </a:solidFill>
                          <a:latin typeface="標楷體" pitchFamily="65" charset="-120"/>
                          <a:ea typeface="標楷體" pitchFamily="65" charset="-120"/>
                        </a:rPr>
                      </a:br>
                      <a:r>
                        <a:rPr lang="zh-TW" altLang="en-US" sz="1800" b="0" i="0" u="none" strike="noStrike" dirty="0">
                          <a:solidFill>
                            <a:srgbClr val="000000"/>
                          </a:solidFill>
                          <a:latin typeface="標楷體" pitchFamily="65" charset="-120"/>
                          <a:ea typeface="標楷體" pitchFamily="65" charset="-120"/>
                        </a:rPr>
                        <a:t>   </a:t>
                      </a:r>
                      <a:r>
                        <a:rPr lang="en-US" altLang="zh-TW" sz="1800" b="0" i="0" u="none" strike="noStrike" dirty="0">
                          <a:solidFill>
                            <a:srgbClr val="000000"/>
                          </a:solidFill>
                          <a:latin typeface="標楷體" pitchFamily="65" charset="-120"/>
                          <a:ea typeface="標楷體" pitchFamily="65" charset="-120"/>
                        </a:rPr>
                        <a:t>(C)</a:t>
                      </a:r>
                    </a:p>
                  </a:txBody>
                  <a:tcPr marL="9089" marR="9089" marT="9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800" b="0" i="0" u="none" strike="noStrike" dirty="0">
                          <a:solidFill>
                            <a:srgbClr val="000000"/>
                          </a:solidFill>
                          <a:latin typeface="標楷體" pitchFamily="65" charset="-120"/>
                          <a:ea typeface="標楷體" pitchFamily="65" charset="-120"/>
                        </a:rPr>
                        <a:t>累計</a:t>
                      </a:r>
                      <a:r>
                        <a:rPr lang="zh-TW" altLang="en-US" sz="1800" b="0" i="0" u="none" strike="noStrike" dirty="0" smtClean="0">
                          <a:solidFill>
                            <a:srgbClr val="000000"/>
                          </a:solidFill>
                          <a:latin typeface="標楷體" pitchFamily="65" charset="-120"/>
                          <a:ea typeface="標楷體" pitchFamily="65" charset="-120"/>
                        </a:rPr>
                        <a:t>獎金金額</a:t>
                      </a:r>
                      <a:r>
                        <a:rPr lang="zh-TW" altLang="en-US" sz="1800" b="0" i="0" u="none" strike="noStrike" dirty="0">
                          <a:solidFill>
                            <a:srgbClr val="000000"/>
                          </a:solidFill>
                          <a:latin typeface="標楷體" pitchFamily="65" charset="-120"/>
                          <a:ea typeface="標楷體" pitchFamily="65" charset="-120"/>
                        </a:rPr>
                        <a:t/>
                      </a:r>
                      <a:br>
                        <a:rPr lang="zh-TW" altLang="en-US" sz="1800" b="0" i="0" u="none" strike="noStrike" dirty="0">
                          <a:solidFill>
                            <a:srgbClr val="000000"/>
                          </a:solidFill>
                          <a:latin typeface="標楷體" pitchFamily="65" charset="-120"/>
                          <a:ea typeface="標楷體" pitchFamily="65" charset="-120"/>
                        </a:rPr>
                      </a:br>
                      <a:r>
                        <a:rPr lang="en-US" altLang="zh-TW" sz="1800" b="0" i="0" u="none" strike="noStrike" dirty="0">
                          <a:solidFill>
                            <a:srgbClr val="000000"/>
                          </a:solidFill>
                          <a:latin typeface="標楷體" pitchFamily="65" charset="-120"/>
                          <a:ea typeface="標楷體" pitchFamily="65" charset="-120"/>
                        </a:rPr>
                        <a:t>(D)</a:t>
                      </a:r>
                    </a:p>
                  </a:txBody>
                  <a:tcPr marL="9089" marR="9089" marT="9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800" b="0" i="0" u="none" strike="noStrike" dirty="0">
                          <a:solidFill>
                            <a:srgbClr val="000000"/>
                          </a:solidFill>
                          <a:latin typeface="標楷體" pitchFamily="65" charset="-120"/>
                          <a:ea typeface="標楷體" pitchFamily="65" charset="-120"/>
                        </a:rPr>
                        <a:t>累計超過</a:t>
                      </a:r>
                      <a:r>
                        <a:rPr lang="en-US" altLang="zh-TW" sz="1800" b="0" i="0" u="none" strike="noStrike" dirty="0">
                          <a:solidFill>
                            <a:srgbClr val="000000"/>
                          </a:solidFill>
                          <a:latin typeface="標楷體" pitchFamily="65" charset="-120"/>
                          <a:ea typeface="標楷體" pitchFamily="65" charset="-120"/>
                        </a:rPr>
                        <a:t>4</a:t>
                      </a:r>
                      <a:r>
                        <a:rPr lang="zh-TW" altLang="en-US" sz="1800" b="0" i="0" u="none" strike="noStrike" dirty="0">
                          <a:solidFill>
                            <a:srgbClr val="000000"/>
                          </a:solidFill>
                          <a:latin typeface="標楷體" pitchFamily="65" charset="-120"/>
                          <a:ea typeface="標楷體" pitchFamily="65" charset="-120"/>
                        </a:rPr>
                        <a:t>倍投保金額之獎金</a:t>
                      </a:r>
                      <a:br>
                        <a:rPr lang="zh-TW" altLang="en-US" sz="1800" b="0" i="0" u="none" strike="noStrike" dirty="0">
                          <a:solidFill>
                            <a:srgbClr val="000000"/>
                          </a:solidFill>
                          <a:latin typeface="標楷體" pitchFamily="65" charset="-120"/>
                          <a:ea typeface="標楷體" pitchFamily="65" charset="-120"/>
                        </a:rPr>
                      </a:br>
                      <a:r>
                        <a:rPr lang="en-US" altLang="zh-TW" sz="1600" b="0" i="0" u="none" strike="noStrike" dirty="0">
                          <a:solidFill>
                            <a:srgbClr val="000000"/>
                          </a:solidFill>
                          <a:latin typeface="標楷體" pitchFamily="65" charset="-120"/>
                          <a:ea typeface="標楷體" pitchFamily="65" charset="-120"/>
                        </a:rPr>
                        <a:t>(E</a:t>
                      </a:r>
                      <a:r>
                        <a:rPr lang="zh-TW" altLang="en-US" sz="1600" b="0" i="0" u="none" strike="noStrike" dirty="0">
                          <a:solidFill>
                            <a:srgbClr val="000000"/>
                          </a:solidFill>
                          <a:latin typeface="標楷體" pitchFamily="65" charset="-120"/>
                          <a:ea typeface="標楷體" pitchFamily="65" charset="-120"/>
                        </a:rPr>
                        <a:t>＝</a:t>
                      </a:r>
                      <a:r>
                        <a:rPr lang="en-US" altLang="zh-TW" sz="1600" b="0" i="0" u="none" strike="noStrike" dirty="0">
                          <a:solidFill>
                            <a:srgbClr val="000000"/>
                          </a:solidFill>
                          <a:latin typeface="標楷體" pitchFamily="65" charset="-120"/>
                          <a:ea typeface="標楷體" pitchFamily="65" charset="-120"/>
                        </a:rPr>
                        <a:t>D-B)</a:t>
                      </a:r>
                    </a:p>
                  </a:txBody>
                  <a:tcPr marL="9089" marR="9089" marT="9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800" b="0" i="0" u="none" strike="noStrike" dirty="0">
                          <a:solidFill>
                            <a:srgbClr val="000000"/>
                          </a:solidFill>
                          <a:latin typeface="標楷體" pitchFamily="65" charset="-120"/>
                          <a:ea typeface="標楷體" pitchFamily="65" charset="-120"/>
                        </a:rPr>
                        <a:t>補充保險費費基</a:t>
                      </a:r>
                      <a:r>
                        <a:rPr lang="en-US" altLang="zh-TW" sz="1600" b="0" i="0" u="none" strike="noStrike" dirty="0">
                          <a:solidFill>
                            <a:srgbClr val="000000"/>
                          </a:solidFill>
                          <a:latin typeface="標楷體" pitchFamily="65" charset="-120"/>
                          <a:ea typeface="標楷體" pitchFamily="65" charset="-120"/>
                        </a:rPr>
                        <a:t>(F)</a:t>
                      </a:r>
                      <a:br>
                        <a:rPr lang="en-US" altLang="zh-TW" sz="1600" b="0" i="0" u="none" strike="noStrike" dirty="0">
                          <a:solidFill>
                            <a:srgbClr val="000000"/>
                          </a:solidFill>
                          <a:latin typeface="標楷體" pitchFamily="65" charset="-120"/>
                          <a:ea typeface="標楷體" pitchFamily="65" charset="-120"/>
                        </a:rPr>
                      </a:br>
                      <a:r>
                        <a:rPr lang="en-US" altLang="zh-TW" sz="1600" b="0" i="0" u="none" strike="noStrike" dirty="0">
                          <a:solidFill>
                            <a:srgbClr val="000000"/>
                          </a:solidFill>
                          <a:latin typeface="標楷體" pitchFamily="65" charset="-120"/>
                          <a:ea typeface="標楷體" pitchFamily="65" charset="-120"/>
                        </a:rPr>
                        <a:t>min(C</a:t>
                      </a:r>
                      <a:r>
                        <a:rPr lang="zh-TW" altLang="en-US" sz="1600" b="0" i="0" u="none" strike="noStrike" dirty="0">
                          <a:solidFill>
                            <a:srgbClr val="000000"/>
                          </a:solidFill>
                          <a:latin typeface="標楷體" pitchFamily="65" charset="-120"/>
                          <a:ea typeface="標楷體" pitchFamily="65" charset="-120"/>
                        </a:rPr>
                        <a:t>、</a:t>
                      </a:r>
                      <a:r>
                        <a:rPr lang="en-US" altLang="zh-TW" sz="1600" b="0" i="0" u="none" strike="noStrike" dirty="0">
                          <a:solidFill>
                            <a:srgbClr val="000000"/>
                          </a:solidFill>
                          <a:latin typeface="標楷體" pitchFamily="65" charset="-120"/>
                          <a:ea typeface="標楷體" pitchFamily="65" charset="-120"/>
                        </a:rPr>
                        <a:t>E)</a:t>
                      </a:r>
                      <a:endParaRPr lang="zh-TW" altLang="en-US" sz="1600" b="0" i="0" u="none" strike="noStrike" dirty="0">
                        <a:solidFill>
                          <a:srgbClr val="000000"/>
                        </a:solidFill>
                        <a:latin typeface="標楷體" pitchFamily="65" charset="-120"/>
                        <a:ea typeface="標楷體" pitchFamily="65" charset="-120"/>
                      </a:endParaRPr>
                    </a:p>
                  </a:txBody>
                  <a:tcPr marL="9089" marR="9089" marT="9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800" b="0" i="0" u="none" strike="noStrike" dirty="0">
                          <a:solidFill>
                            <a:srgbClr val="000000"/>
                          </a:solidFill>
                          <a:latin typeface="標楷體" pitchFamily="65" charset="-120"/>
                          <a:ea typeface="標楷體" pitchFamily="65" charset="-120"/>
                        </a:rPr>
                        <a:t>補充保險費金額</a:t>
                      </a:r>
                      <a:r>
                        <a:rPr lang="en-US" altLang="zh-TW" sz="1600" b="0" i="0" u="none" strike="noStrike" dirty="0">
                          <a:solidFill>
                            <a:srgbClr val="000000"/>
                          </a:solidFill>
                          <a:latin typeface="標楷體" pitchFamily="65" charset="-120"/>
                          <a:ea typeface="標楷體" pitchFamily="65" charset="-120"/>
                        </a:rPr>
                        <a:t>(</a:t>
                      </a:r>
                      <a:r>
                        <a:rPr lang="en-US" altLang="zh-TW" sz="1600" b="0" i="0" u="none" strike="noStrike" dirty="0" smtClean="0">
                          <a:solidFill>
                            <a:srgbClr val="000000"/>
                          </a:solidFill>
                          <a:latin typeface="標楷體" pitchFamily="65" charset="-120"/>
                          <a:ea typeface="標楷體" pitchFamily="65" charset="-120"/>
                        </a:rPr>
                        <a:t>G=F×1.91%)</a:t>
                      </a:r>
                      <a:endParaRPr lang="zh-TW" altLang="en-US" sz="1600" b="0" i="0" u="none" strike="noStrike" dirty="0">
                        <a:solidFill>
                          <a:srgbClr val="000000"/>
                        </a:solidFill>
                        <a:latin typeface="標楷體" pitchFamily="65" charset="-120"/>
                        <a:ea typeface="標楷體" pitchFamily="65" charset="-120"/>
                      </a:endParaRPr>
                    </a:p>
                  </a:txBody>
                  <a:tcPr marL="9089" marR="9089" marT="9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69613">
                <a:tc>
                  <a:txBody>
                    <a:bodyPr/>
                    <a:lstStyle/>
                    <a:p>
                      <a:pPr algn="ctr" fontAlgn="ctr"/>
                      <a:r>
                        <a:rPr lang="en-US" altLang="zh-TW" sz="1800" b="0" i="0" u="none" strike="noStrike" dirty="0" smtClean="0">
                          <a:solidFill>
                            <a:srgbClr val="000000"/>
                          </a:solidFill>
                          <a:latin typeface="標楷體" pitchFamily="65" charset="-120"/>
                          <a:ea typeface="標楷體" pitchFamily="65" charset="-120"/>
                        </a:rPr>
                        <a:t>105/02/15</a:t>
                      </a:r>
                      <a:endParaRPr lang="en-US" altLang="zh-TW" sz="1800" b="0" i="0" u="none" strike="noStrike" dirty="0">
                        <a:solidFill>
                          <a:srgbClr val="000000"/>
                        </a:solidFill>
                        <a:latin typeface="標楷體" pitchFamily="65" charset="-120"/>
                        <a:ea typeface="標楷體" pitchFamily="65" charset="-120"/>
                      </a:endParaRPr>
                    </a:p>
                  </a:txBody>
                  <a:tcPr marL="9089" marR="9089" marT="9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zh-TW" altLang="en-US" sz="1800" b="0" i="0" u="none" strike="noStrike" dirty="0">
                          <a:solidFill>
                            <a:srgbClr val="000000"/>
                          </a:solidFill>
                          <a:latin typeface="標楷體" pitchFamily="65" charset="-120"/>
                          <a:ea typeface="標楷體" pitchFamily="65" charset="-120"/>
                        </a:rPr>
                        <a:t>年終獎金</a:t>
                      </a:r>
                    </a:p>
                  </a:txBody>
                  <a:tcPr marL="9089" marR="9089" marT="9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800" b="0" i="0" u="none" strike="noStrike" dirty="0">
                          <a:solidFill>
                            <a:srgbClr val="000000"/>
                          </a:solidFill>
                          <a:latin typeface="標楷體" pitchFamily="65" charset="-120"/>
                          <a:ea typeface="標楷體" pitchFamily="65" charset="-120"/>
                        </a:rPr>
                        <a:t>31,800 </a:t>
                      </a:r>
                    </a:p>
                  </a:txBody>
                  <a:tcPr marL="9089" marR="9089" marT="9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800" b="0" i="0" u="none" strike="noStrike" dirty="0">
                          <a:solidFill>
                            <a:srgbClr val="000000"/>
                          </a:solidFill>
                          <a:latin typeface="標楷體" pitchFamily="65" charset="-120"/>
                          <a:ea typeface="標楷體" pitchFamily="65" charset="-120"/>
                        </a:rPr>
                        <a:t>127,200 </a:t>
                      </a:r>
                    </a:p>
                  </a:txBody>
                  <a:tcPr marL="9089" marR="9089" marT="9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800" b="0" i="0" u="none" strike="noStrike" dirty="0">
                          <a:solidFill>
                            <a:srgbClr val="000000"/>
                          </a:solidFill>
                          <a:latin typeface="標楷體" pitchFamily="65" charset="-120"/>
                          <a:ea typeface="標楷體" pitchFamily="65" charset="-120"/>
                        </a:rPr>
                        <a:t>100,000 </a:t>
                      </a:r>
                    </a:p>
                  </a:txBody>
                  <a:tcPr marL="9089" marR="9089" marT="9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800" b="0" i="0" u="none" strike="noStrike" dirty="0">
                          <a:solidFill>
                            <a:srgbClr val="000000"/>
                          </a:solidFill>
                          <a:latin typeface="標楷體" pitchFamily="65" charset="-120"/>
                          <a:ea typeface="標楷體" pitchFamily="65" charset="-120"/>
                        </a:rPr>
                        <a:t>100,000 </a:t>
                      </a:r>
                    </a:p>
                  </a:txBody>
                  <a:tcPr marL="9089" marR="9089" marT="9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800" b="0" i="0" u="none" strike="noStrike" dirty="0">
                          <a:solidFill>
                            <a:srgbClr val="000000"/>
                          </a:solidFill>
                          <a:latin typeface="標楷體" pitchFamily="65" charset="-120"/>
                          <a:ea typeface="標楷體" pitchFamily="65" charset="-120"/>
                        </a:rPr>
                        <a:t>-27,200 </a:t>
                      </a:r>
                    </a:p>
                  </a:txBody>
                  <a:tcPr marL="9089" marR="9089" marT="9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1F828"/>
                    </a:solidFill>
                  </a:tcPr>
                </a:tc>
                <a:tc>
                  <a:txBody>
                    <a:bodyPr/>
                    <a:lstStyle/>
                    <a:p>
                      <a:pPr algn="r" fontAlgn="ctr"/>
                      <a:r>
                        <a:rPr lang="en-US" altLang="zh-TW" sz="1800" b="0" i="0" u="none" strike="noStrike" dirty="0">
                          <a:solidFill>
                            <a:srgbClr val="000000"/>
                          </a:solidFill>
                          <a:latin typeface="標楷體" pitchFamily="65" charset="-120"/>
                          <a:ea typeface="標楷體" pitchFamily="65" charset="-120"/>
                        </a:rPr>
                        <a:t>0 </a:t>
                      </a:r>
                    </a:p>
                  </a:txBody>
                  <a:tcPr marL="9089" marR="9089" marT="9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800" b="0" i="0" u="none" strike="noStrike" dirty="0">
                          <a:solidFill>
                            <a:srgbClr val="000000"/>
                          </a:solidFill>
                          <a:latin typeface="標楷體" pitchFamily="65" charset="-120"/>
                          <a:ea typeface="標楷體" pitchFamily="65" charset="-120"/>
                        </a:rPr>
                        <a:t>0 </a:t>
                      </a:r>
                    </a:p>
                  </a:txBody>
                  <a:tcPr marL="9089" marR="9089" marT="9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文字方塊 3"/>
          <p:cNvSpPr txBox="1">
            <a:spLocks noChangeArrowheads="1"/>
          </p:cNvSpPr>
          <p:nvPr/>
        </p:nvSpPr>
        <p:spPr bwMode="auto">
          <a:xfrm>
            <a:off x="2195513" y="1412875"/>
            <a:ext cx="4105275" cy="584200"/>
          </a:xfrm>
          <a:prstGeom prst="rect">
            <a:avLst/>
          </a:prstGeom>
          <a:noFill/>
          <a:ln w="9525">
            <a:noFill/>
            <a:miter lim="800000"/>
            <a:headEnd/>
            <a:tailEnd/>
          </a:ln>
        </p:spPr>
        <p:txBody>
          <a:bodyPr>
            <a:spAutoFit/>
          </a:bodyPr>
          <a:lstStyle/>
          <a:p>
            <a:r>
              <a:rPr lang="zh-TW" altLang="en-US" b="1">
                <a:solidFill>
                  <a:schemeClr val="tx1"/>
                </a:solidFill>
                <a:latin typeface="標楷體" pitchFamily="65" charset="-120"/>
                <a:ea typeface="標楷體" pitchFamily="65" charset="-120"/>
                <a:cs typeface="Times New Roman" pitchFamily="18" charset="0"/>
              </a:rPr>
              <a:t>獎金超過投保金額</a:t>
            </a:r>
            <a:r>
              <a:rPr lang="en-US" altLang="zh-TW" b="1">
                <a:solidFill>
                  <a:schemeClr val="tx1"/>
                </a:solidFill>
                <a:latin typeface="標楷體" pitchFamily="65" charset="-120"/>
                <a:ea typeface="標楷體" pitchFamily="65" charset="-120"/>
                <a:cs typeface="Times New Roman" pitchFamily="18" charset="0"/>
              </a:rPr>
              <a:t>4</a:t>
            </a:r>
            <a:r>
              <a:rPr lang="zh-TW" altLang="en-US" b="1">
                <a:solidFill>
                  <a:schemeClr val="tx1"/>
                </a:solidFill>
                <a:latin typeface="標楷體" pitchFamily="65" charset="-120"/>
                <a:ea typeface="標楷體" pitchFamily="65" charset="-120"/>
                <a:cs typeface="Times New Roman" pitchFamily="18" charset="0"/>
              </a:rPr>
              <a:t>倍</a:t>
            </a:r>
            <a:endParaRPr kumimoji="0" lang="zh-TW" altLang="en-US" b="1">
              <a:solidFill>
                <a:schemeClr val="tx1"/>
              </a:solidFill>
              <a:latin typeface="標楷體" pitchFamily="65" charset="-120"/>
              <a:ea typeface="標楷體" pitchFamily="65" charset="-120"/>
              <a:cs typeface="Times New Roman" pitchFamily="18" charset="0"/>
            </a:endParaRPr>
          </a:p>
        </p:txBody>
      </p:sp>
      <p:sp>
        <p:nvSpPr>
          <p:cNvPr id="53251" name="Rectangle 1"/>
          <p:cNvSpPr>
            <a:spLocks noChangeArrowheads="1"/>
          </p:cNvSpPr>
          <p:nvPr/>
        </p:nvSpPr>
        <p:spPr bwMode="auto">
          <a:xfrm>
            <a:off x="395288" y="1916113"/>
            <a:ext cx="8748712" cy="2185987"/>
          </a:xfrm>
          <a:prstGeom prst="rect">
            <a:avLst/>
          </a:prstGeom>
          <a:noFill/>
          <a:ln w="9525">
            <a:noFill/>
            <a:miter lim="800000"/>
            <a:headEnd/>
            <a:tailEnd/>
          </a:ln>
        </p:spPr>
        <p:txBody>
          <a:bodyPr anchor="ctr">
            <a:spAutoFit/>
          </a:bodyPr>
          <a:lstStyle/>
          <a:p>
            <a:pPr eaLnBrk="0" hangingPunct="0"/>
            <a:r>
              <a:rPr lang="zh-TW" altLang="en-US" sz="2000" dirty="0">
                <a:solidFill>
                  <a:srgbClr val="000000"/>
                </a:solidFill>
                <a:latin typeface="標楷體" pitchFamily="65" charset="-120"/>
                <a:ea typeface="標楷體" pitchFamily="65" charset="-120"/>
                <a:cs typeface="Times New Roman" pitchFamily="18" charset="0"/>
              </a:rPr>
              <a:t>陳先生為上班族，投保金額</a:t>
            </a:r>
            <a:r>
              <a:rPr lang="en-US" altLang="zh-TW" sz="2000" dirty="0">
                <a:solidFill>
                  <a:srgbClr val="000000"/>
                </a:solidFill>
                <a:latin typeface="Calibri" pitchFamily="34" charset="0"/>
                <a:ea typeface="標楷體" pitchFamily="65" charset="-120"/>
                <a:cs typeface="Times New Roman" pitchFamily="18" charset="0"/>
              </a:rPr>
              <a:t>31,800</a:t>
            </a:r>
            <a:r>
              <a:rPr lang="zh-TW" altLang="en-US" sz="2000" dirty="0">
                <a:solidFill>
                  <a:srgbClr val="000000"/>
                </a:solidFill>
                <a:latin typeface="標楷體" pitchFamily="65" charset="-120"/>
                <a:ea typeface="標楷體" pitchFamily="65" charset="-120"/>
                <a:cs typeface="Times New Roman" pitchFamily="18" charset="0"/>
              </a:rPr>
              <a:t>元，年終獎金</a:t>
            </a:r>
            <a:r>
              <a:rPr lang="en-US" altLang="zh-TW" sz="2000" dirty="0">
                <a:solidFill>
                  <a:srgbClr val="000000"/>
                </a:solidFill>
                <a:latin typeface="標楷體" pitchFamily="65" charset="-120"/>
                <a:ea typeface="標楷體" pitchFamily="65" charset="-120"/>
                <a:cs typeface="Times New Roman" pitchFamily="18" charset="0"/>
              </a:rPr>
              <a:t>10</a:t>
            </a:r>
            <a:r>
              <a:rPr lang="zh-TW" altLang="en-US" sz="2000" dirty="0">
                <a:solidFill>
                  <a:srgbClr val="000000"/>
                </a:solidFill>
                <a:latin typeface="標楷體" pitchFamily="65" charset="-120"/>
                <a:ea typeface="標楷體" pitchFamily="65" charset="-120"/>
                <a:cs typeface="Times New Roman" pitchFamily="18" charset="0"/>
              </a:rPr>
              <a:t>萬元；紅利獎金</a:t>
            </a:r>
            <a:r>
              <a:rPr lang="en-US" altLang="zh-TW" sz="2000" dirty="0">
                <a:solidFill>
                  <a:srgbClr val="000000"/>
                </a:solidFill>
                <a:latin typeface="標楷體" pitchFamily="65" charset="-120"/>
                <a:ea typeface="標楷體" pitchFamily="65" charset="-120"/>
                <a:cs typeface="Times New Roman" pitchFamily="18" charset="0"/>
              </a:rPr>
              <a:t>5</a:t>
            </a:r>
            <a:r>
              <a:rPr lang="zh-TW" altLang="en-US" sz="2000" dirty="0">
                <a:solidFill>
                  <a:srgbClr val="000000"/>
                </a:solidFill>
                <a:latin typeface="標楷體" pitchFamily="65" charset="-120"/>
                <a:ea typeface="標楷體" pitchFamily="65" charset="-120"/>
                <a:cs typeface="Times New Roman" pitchFamily="18" charset="0"/>
              </a:rPr>
              <a:t>萬元。</a:t>
            </a:r>
          </a:p>
          <a:p>
            <a:pPr eaLnBrk="0" hangingPunct="0">
              <a:buFont typeface="Wingdings" pitchFamily="2" charset="2"/>
              <a:buChar char="u"/>
            </a:pPr>
            <a:r>
              <a:rPr lang="zh-TW" altLang="en-US" sz="2000" b="1" u="sng" dirty="0">
                <a:solidFill>
                  <a:srgbClr val="000000"/>
                </a:solidFill>
                <a:latin typeface="標楷體" pitchFamily="65" charset="-120"/>
                <a:ea typeface="標楷體" pitchFamily="65" charset="-120"/>
                <a:cs typeface="Times New Roman" pitchFamily="18" charset="0"/>
              </a:rPr>
              <a:t>說　明：</a:t>
            </a:r>
            <a:endParaRPr lang="en-US" altLang="zh-TW" sz="2000" b="1" u="sng" dirty="0">
              <a:solidFill>
                <a:srgbClr val="000000"/>
              </a:solidFill>
              <a:latin typeface="標楷體" pitchFamily="65" charset="-120"/>
              <a:ea typeface="標楷體" pitchFamily="65" charset="-120"/>
              <a:cs typeface="Times New Roman" pitchFamily="18" charset="0"/>
            </a:endParaRPr>
          </a:p>
          <a:p>
            <a:pPr eaLnBrk="0" hangingPunct="0"/>
            <a:r>
              <a:rPr lang="en-US" altLang="zh-TW" sz="2400" b="1" dirty="0" smtClean="0">
                <a:latin typeface="標楷體" pitchFamily="65" charset="-120"/>
                <a:ea typeface="標楷體" pitchFamily="65" charset="-120"/>
                <a:cs typeface="Times New Roman" pitchFamily="18" charset="0"/>
              </a:rPr>
              <a:t>105</a:t>
            </a:r>
            <a:r>
              <a:rPr lang="zh-TW" altLang="en-US" sz="2400" b="1" dirty="0" smtClean="0">
                <a:latin typeface="標楷體" pitchFamily="65" charset="-120"/>
                <a:ea typeface="標楷體" pitchFamily="65" charset="-120"/>
                <a:cs typeface="Times New Roman" pitchFamily="18" charset="0"/>
              </a:rPr>
              <a:t>年</a:t>
            </a:r>
            <a:r>
              <a:rPr lang="en-US" altLang="zh-TW" sz="2400" b="1" dirty="0">
                <a:latin typeface="標楷體" pitchFamily="65" charset="-120"/>
                <a:ea typeface="標楷體" pitchFamily="65" charset="-120"/>
                <a:cs typeface="Times New Roman" pitchFamily="18" charset="0"/>
              </a:rPr>
              <a:t>2</a:t>
            </a:r>
            <a:r>
              <a:rPr lang="zh-TW" altLang="en-US" sz="2400" b="1" dirty="0">
                <a:latin typeface="標楷體" pitchFamily="65" charset="-120"/>
                <a:ea typeface="標楷體" pitchFamily="65" charset="-120"/>
                <a:cs typeface="Times New Roman" pitchFamily="18" charset="0"/>
              </a:rPr>
              <a:t>月</a:t>
            </a:r>
            <a:r>
              <a:rPr lang="en-US" altLang="zh-TW" sz="2400" b="1" dirty="0">
                <a:latin typeface="標楷體" pitchFamily="65" charset="-120"/>
                <a:ea typeface="標楷體" pitchFamily="65" charset="-120"/>
                <a:cs typeface="Times New Roman" pitchFamily="18" charset="0"/>
              </a:rPr>
              <a:t>15</a:t>
            </a:r>
            <a:r>
              <a:rPr lang="zh-TW" altLang="en-US" sz="2400" b="1" dirty="0">
                <a:latin typeface="標楷體" pitchFamily="65" charset="-120"/>
                <a:ea typeface="標楷體" pitchFamily="65" charset="-120"/>
                <a:cs typeface="Times New Roman" pitchFamily="18" charset="0"/>
              </a:rPr>
              <a:t>日給付獎金金額</a:t>
            </a:r>
            <a:r>
              <a:rPr lang="en-US" altLang="zh-TW" sz="2400" b="1" dirty="0">
                <a:latin typeface="標楷體" pitchFamily="65" charset="-120"/>
                <a:ea typeface="標楷體" pitchFamily="65" charset="-120"/>
                <a:cs typeface="Times New Roman" pitchFamily="18" charset="0"/>
              </a:rPr>
              <a:t>10</a:t>
            </a:r>
            <a:r>
              <a:rPr lang="zh-TW" altLang="en-US" sz="2400" b="1" dirty="0">
                <a:latin typeface="標楷體" pitchFamily="65" charset="-120"/>
                <a:ea typeface="標楷體" pitchFamily="65" charset="-120"/>
                <a:cs typeface="Times New Roman" pitchFamily="18" charset="0"/>
              </a:rPr>
              <a:t>萬元，未超過其當月投保金額</a:t>
            </a:r>
            <a:r>
              <a:rPr lang="en-US" altLang="zh-TW" sz="2400" b="1" dirty="0">
                <a:latin typeface="標楷體" pitchFamily="65" charset="-120"/>
                <a:ea typeface="標楷體" pitchFamily="65" charset="-120"/>
                <a:cs typeface="Times New Roman" pitchFamily="18" charset="0"/>
              </a:rPr>
              <a:t>31,800</a:t>
            </a:r>
            <a:r>
              <a:rPr lang="zh-TW" altLang="en-US" sz="2400" b="1" dirty="0">
                <a:latin typeface="標楷體" pitchFamily="65" charset="-120"/>
                <a:ea typeface="標楷體" pitchFamily="65" charset="-120"/>
                <a:cs typeface="Times New Roman" pitchFamily="18" charset="0"/>
              </a:rPr>
              <a:t>元之</a:t>
            </a:r>
            <a:r>
              <a:rPr lang="en-US" altLang="zh-TW" sz="2400" b="1" dirty="0">
                <a:latin typeface="標楷體" pitchFamily="65" charset="-120"/>
                <a:ea typeface="標楷體" pitchFamily="65" charset="-120"/>
                <a:cs typeface="Times New Roman" pitchFamily="18" charset="0"/>
              </a:rPr>
              <a:t>4</a:t>
            </a:r>
            <a:r>
              <a:rPr lang="zh-TW" altLang="en-US" sz="2400" b="1" dirty="0">
                <a:latin typeface="標楷體" pitchFamily="65" charset="-120"/>
                <a:ea typeface="標楷體" pitchFamily="65" charset="-120"/>
                <a:cs typeface="Times New Roman" pitchFamily="18" charset="0"/>
              </a:rPr>
              <a:t>倍，故不用扣取補充保費，</a:t>
            </a:r>
            <a:r>
              <a:rPr lang="en-US" altLang="zh-TW" sz="2400" b="1" dirty="0" smtClean="0">
                <a:latin typeface="標楷體" pitchFamily="65" charset="-120"/>
                <a:ea typeface="標楷體" pitchFamily="65" charset="-120"/>
                <a:cs typeface="Times New Roman" pitchFamily="18" charset="0"/>
              </a:rPr>
              <a:t>105</a:t>
            </a:r>
            <a:r>
              <a:rPr lang="zh-TW" altLang="en-US" sz="2400" b="1" dirty="0" smtClean="0">
                <a:latin typeface="標楷體" pitchFamily="65" charset="-120"/>
                <a:ea typeface="標楷體" pitchFamily="65" charset="-120"/>
                <a:cs typeface="Times New Roman" pitchFamily="18" charset="0"/>
              </a:rPr>
              <a:t>年</a:t>
            </a:r>
            <a:r>
              <a:rPr lang="en-US" altLang="zh-TW" sz="2400" b="1" dirty="0">
                <a:latin typeface="標楷體" pitchFamily="65" charset="-120"/>
                <a:ea typeface="標楷體" pitchFamily="65" charset="-120"/>
                <a:cs typeface="Times New Roman" pitchFamily="18" charset="0"/>
              </a:rPr>
              <a:t>6</a:t>
            </a:r>
            <a:r>
              <a:rPr lang="zh-TW" altLang="en-US" sz="2400" b="1" dirty="0">
                <a:latin typeface="標楷體" pitchFamily="65" charset="-120"/>
                <a:ea typeface="標楷體" pitchFamily="65" charset="-120"/>
                <a:cs typeface="Times New Roman" pitchFamily="18" charset="0"/>
              </a:rPr>
              <a:t>月</a:t>
            </a:r>
            <a:r>
              <a:rPr lang="en-US" altLang="zh-TW" sz="2400" b="1" dirty="0">
                <a:latin typeface="標楷體" pitchFamily="65" charset="-120"/>
                <a:ea typeface="標楷體" pitchFamily="65" charset="-120"/>
                <a:cs typeface="Times New Roman" pitchFamily="18" charset="0"/>
              </a:rPr>
              <a:t>15</a:t>
            </a:r>
            <a:r>
              <a:rPr lang="zh-TW" altLang="en-US" sz="2400" b="1" dirty="0">
                <a:latin typeface="標楷體" pitchFamily="65" charset="-120"/>
                <a:ea typeface="標楷體" pitchFamily="65" charset="-120"/>
                <a:cs typeface="Times New Roman" pitchFamily="18" charset="0"/>
              </a:rPr>
              <a:t>日領取紅利獎金</a:t>
            </a:r>
            <a:r>
              <a:rPr lang="en-US" altLang="zh-TW" sz="2400" b="1" dirty="0">
                <a:latin typeface="標楷體" pitchFamily="65" charset="-120"/>
                <a:ea typeface="標楷體" pitchFamily="65" charset="-120"/>
                <a:cs typeface="Times New Roman" pitchFamily="18" charset="0"/>
              </a:rPr>
              <a:t>5</a:t>
            </a:r>
            <a:r>
              <a:rPr lang="zh-TW" altLang="en-US" sz="2400" b="1" dirty="0">
                <a:latin typeface="標楷體" pitchFamily="65" charset="-120"/>
                <a:ea typeface="標楷體" pitchFamily="65" charset="-120"/>
                <a:cs typeface="Times New Roman" pitchFamily="18" charset="0"/>
              </a:rPr>
              <a:t>萬元，累計獎金超過投保金額</a:t>
            </a:r>
            <a:r>
              <a:rPr lang="en-US" altLang="zh-TW" sz="2400" b="1" dirty="0">
                <a:latin typeface="標楷體" pitchFamily="65" charset="-120"/>
                <a:ea typeface="標楷體" pitchFamily="65" charset="-120"/>
                <a:cs typeface="Times New Roman" pitchFamily="18" charset="0"/>
              </a:rPr>
              <a:t>4</a:t>
            </a:r>
            <a:r>
              <a:rPr lang="zh-TW" altLang="en-US" sz="2400" b="1" dirty="0">
                <a:latin typeface="標楷體" pitchFamily="65" charset="-120"/>
                <a:ea typeface="標楷體" pitchFamily="65" charset="-120"/>
                <a:cs typeface="Times New Roman" pitchFamily="18" charset="0"/>
              </a:rPr>
              <a:t>倍為</a:t>
            </a:r>
            <a:r>
              <a:rPr lang="en-US" altLang="zh-TW" sz="2400" b="1" dirty="0">
                <a:latin typeface="標楷體" pitchFamily="65" charset="-120"/>
                <a:ea typeface="標楷體" pitchFamily="65" charset="-120"/>
                <a:cs typeface="Times New Roman" pitchFamily="18" charset="0"/>
              </a:rPr>
              <a:t>22,800</a:t>
            </a:r>
            <a:r>
              <a:rPr lang="zh-TW" altLang="en-US" sz="2400" b="1" dirty="0">
                <a:latin typeface="標楷體" pitchFamily="65" charset="-120"/>
                <a:ea typeface="標楷體" pitchFamily="65" charset="-120"/>
                <a:cs typeface="Times New Roman" pitchFamily="18" charset="0"/>
              </a:rPr>
              <a:t>元，應扣取補充保險費</a:t>
            </a:r>
            <a:r>
              <a:rPr lang="en-US" altLang="zh-TW" sz="2400" b="1" dirty="0" smtClean="0">
                <a:latin typeface="標楷體" pitchFamily="65" charset="-120"/>
                <a:ea typeface="標楷體" pitchFamily="65" charset="-120"/>
                <a:cs typeface="Times New Roman" pitchFamily="18" charset="0"/>
              </a:rPr>
              <a:t>435</a:t>
            </a:r>
            <a:r>
              <a:rPr lang="zh-TW" altLang="en-US" sz="2400" b="1" dirty="0" smtClean="0">
                <a:latin typeface="標楷體" pitchFamily="65" charset="-120"/>
                <a:ea typeface="標楷體" pitchFamily="65" charset="-120"/>
                <a:cs typeface="Times New Roman" pitchFamily="18" charset="0"/>
              </a:rPr>
              <a:t>元</a:t>
            </a:r>
            <a:r>
              <a:rPr lang="zh-TW" altLang="en-US" sz="2400" b="1" dirty="0">
                <a:latin typeface="標楷體" pitchFamily="65" charset="-120"/>
                <a:ea typeface="標楷體" pitchFamily="65" charset="-120"/>
                <a:cs typeface="Times New Roman" pitchFamily="18" charset="0"/>
              </a:rPr>
              <a:t>，如下表： </a:t>
            </a:r>
          </a:p>
        </p:txBody>
      </p:sp>
      <p:sp>
        <p:nvSpPr>
          <p:cNvPr id="53252" name="Rectangle 1027"/>
          <p:cNvSpPr>
            <a:spLocks noChangeArrowheads="1"/>
          </p:cNvSpPr>
          <p:nvPr/>
        </p:nvSpPr>
        <p:spPr bwMode="auto">
          <a:xfrm>
            <a:off x="1258888" y="333375"/>
            <a:ext cx="7561262" cy="792163"/>
          </a:xfrm>
          <a:prstGeom prst="rect">
            <a:avLst/>
          </a:prstGeom>
          <a:noFill/>
          <a:ln w="9525">
            <a:noFill/>
            <a:miter lim="800000"/>
            <a:headEnd/>
            <a:tailEnd/>
          </a:ln>
        </p:spPr>
        <p:txBody>
          <a:bodyPr lIns="92075" tIns="46038" rIns="92075" bIns="46038" anchor="ctr"/>
          <a:lstStyle/>
          <a:p>
            <a:pPr algn="ctr"/>
            <a:r>
              <a:rPr kumimoji="0" lang="zh-TW" altLang="en-US" sz="4400" b="1">
                <a:solidFill>
                  <a:srgbClr val="002060"/>
                </a:solidFill>
                <a:latin typeface="微軟正黑體" pitchFamily="34" charset="-120"/>
                <a:ea typeface="微軟正黑體" pitchFamily="34" charset="-120"/>
              </a:rPr>
              <a:t>補充保險費</a:t>
            </a:r>
            <a:r>
              <a:rPr kumimoji="0" lang="en-US" altLang="zh-TW" sz="4400" b="1">
                <a:solidFill>
                  <a:srgbClr val="002060"/>
                </a:solidFill>
                <a:latin typeface="微軟正黑體" pitchFamily="34" charset="-120"/>
                <a:ea typeface="微軟正黑體" pitchFamily="34" charset="-120"/>
              </a:rPr>
              <a:t>-</a:t>
            </a:r>
            <a:r>
              <a:rPr kumimoji="0" lang="zh-TW" altLang="en-US" sz="4400" b="1">
                <a:solidFill>
                  <a:srgbClr val="002060"/>
                </a:solidFill>
                <a:latin typeface="微軟正黑體" pitchFamily="34" charset="-120"/>
                <a:ea typeface="微軟正黑體" pitchFamily="34" charset="-120"/>
              </a:rPr>
              <a:t>奬金計算</a:t>
            </a:r>
            <a:r>
              <a:rPr kumimoji="0" lang="en-US" altLang="zh-TW" sz="4400" b="1">
                <a:solidFill>
                  <a:srgbClr val="002060"/>
                </a:solidFill>
                <a:latin typeface="微軟正黑體" pitchFamily="34" charset="-120"/>
                <a:ea typeface="微軟正黑體" pitchFamily="34" charset="-120"/>
              </a:rPr>
              <a:t>(</a:t>
            </a:r>
            <a:r>
              <a:rPr kumimoji="0" lang="zh-TW" altLang="en-US" sz="4400" b="1">
                <a:solidFill>
                  <a:srgbClr val="002060"/>
                </a:solidFill>
                <a:latin typeface="微軟正黑體" pitchFamily="34" charset="-120"/>
                <a:ea typeface="微軟正黑體" pitchFamily="34" charset="-120"/>
              </a:rPr>
              <a:t>案例二</a:t>
            </a:r>
            <a:r>
              <a:rPr kumimoji="0" lang="en-US" altLang="zh-TW" sz="4400" b="1">
                <a:solidFill>
                  <a:srgbClr val="002060"/>
                </a:solidFill>
                <a:latin typeface="微軟正黑體" pitchFamily="34" charset="-120"/>
                <a:ea typeface="微軟正黑體" pitchFamily="34" charset="-120"/>
              </a:rPr>
              <a:t>)</a:t>
            </a:r>
            <a:endParaRPr kumimoji="0" lang="en-US" altLang="zh-TW" sz="2400" b="1">
              <a:solidFill>
                <a:srgbClr val="FF0000"/>
              </a:solidFill>
              <a:latin typeface="微軟正黑體" pitchFamily="34" charset="-120"/>
              <a:ea typeface="微軟正黑體" pitchFamily="34" charset="-120"/>
            </a:endParaRPr>
          </a:p>
        </p:txBody>
      </p:sp>
      <p:sp>
        <p:nvSpPr>
          <p:cNvPr id="11" name="投影片編號版面配置區 10"/>
          <p:cNvSpPr>
            <a:spLocks noGrp="1"/>
          </p:cNvSpPr>
          <p:nvPr>
            <p:ph type="sldNum" sz="quarter" idx="12"/>
          </p:nvPr>
        </p:nvSpPr>
        <p:spPr/>
        <p:txBody>
          <a:bodyPr/>
          <a:lstStyle/>
          <a:p>
            <a:pPr>
              <a:defRPr/>
            </a:pPr>
            <a:fld id="{50F03C20-ED15-451A-86FD-BDFEDA92544A}" type="slidenum">
              <a:rPr lang="zh-TW" altLang="en-US" smtClean="0"/>
              <a:pPr>
                <a:defRPr/>
              </a:pPr>
              <a:t>17</a:t>
            </a:fld>
            <a:endParaRPr lang="en-US" altLang="zh-TW"/>
          </a:p>
        </p:txBody>
      </p:sp>
      <p:graphicFrame>
        <p:nvGraphicFramePr>
          <p:cNvPr id="8" name="表格 7"/>
          <p:cNvGraphicFramePr>
            <a:graphicFrameLocks noGrp="1"/>
          </p:cNvGraphicFramePr>
          <p:nvPr/>
        </p:nvGraphicFramePr>
        <p:xfrm>
          <a:off x="468313" y="4149725"/>
          <a:ext cx="8280925" cy="2209308"/>
        </p:xfrm>
        <a:graphic>
          <a:graphicData uri="http://schemas.openxmlformats.org/drawingml/2006/table">
            <a:tbl>
              <a:tblPr/>
              <a:tblGrid>
                <a:gridCol w="1168877"/>
                <a:gridCol w="889006"/>
                <a:gridCol w="889006"/>
                <a:gridCol w="889006"/>
                <a:gridCol w="889006"/>
                <a:gridCol w="889006"/>
                <a:gridCol w="889006"/>
                <a:gridCol w="889006"/>
                <a:gridCol w="889006"/>
              </a:tblGrid>
              <a:tr h="1368152">
                <a:tc>
                  <a:txBody>
                    <a:bodyPr/>
                    <a:lstStyle/>
                    <a:p>
                      <a:pPr algn="ctr" fontAlgn="ctr"/>
                      <a:r>
                        <a:rPr lang="zh-TW" altLang="en-US" sz="1600" b="0" i="0" u="none" strike="noStrike" dirty="0">
                          <a:solidFill>
                            <a:srgbClr val="000000"/>
                          </a:solidFill>
                          <a:latin typeface="標楷體" pitchFamily="65" charset="-120"/>
                          <a:ea typeface="標楷體" pitchFamily="65" charset="-120"/>
                        </a:rPr>
                        <a:t>給付日期</a:t>
                      </a:r>
                    </a:p>
                  </a:txBody>
                  <a:tcPr marL="9089" marR="9089" marT="9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600" b="0" i="0" u="none" strike="noStrike" dirty="0">
                          <a:solidFill>
                            <a:srgbClr val="000000"/>
                          </a:solidFill>
                          <a:latin typeface="標楷體" pitchFamily="65" charset="-120"/>
                          <a:ea typeface="標楷體" pitchFamily="65" charset="-120"/>
                        </a:rPr>
                        <a:t>獎金項目</a:t>
                      </a:r>
                    </a:p>
                  </a:txBody>
                  <a:tcPr marL="9089" marR="9089" marT="9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600" b="0" i="0" u="none" strike="noStrike" dirty="0">
                          <a:solidFill>
                            <a:srgbClr val="000000"/>
                          </a:solidFill>
                          <a:latin typeface="標楷體" pitchFamily="65" charset="-120"/>
                          <a:ea typeface="標楷體" pitchFamily="65" charset="-120"/>
                        </a:rPr>
                        <a:t>當月</a:t>
                      </a:r>
                      <a:br>
                        <a:rPr lang="zh-TW" altLang="en-US" sz="1600" b="0" i="0" u="none" strike="noStrike" dirty="0">
                          <a:solidFill>
                            <a:srgbClr val="000000"/>
                          </a:solidFill>
                          <a:latin typeface="標楷體" pitchFamily="65" charset="-120"/>
                          <a:ea typeface="標楷體" pitchFamily="65" charset="-120"/>
                        </a:rPr>
                      </a:br>
                      <a:r>
                        <a:rPr lang="zh-TW" altLang="en-US" sz="1600" b="0" i="0" u="none" strike="noStrike" dirty="0">
                          <a:solidFill>
                            <a:srgbClr val="000000"/>
                          </a:solidFill>
                          <a:latin typeface="標楷體" pitchFamily="65" charset="-120"/>
                          <a:ea typeface="標楷體" pitchFamily="65" charset="-120"/>
                        </a:rPr>
                        <a:t>投保金額</a:t>
                      </a:r>
                      <a:br>
                        <a:rPr lang="zh-TW" altLang="en-US" sz="1600" b="0" i="0" u="none" strike="noStrike" dirty="0">
                          <a:solidFill>
                            <a:srgbClr val="000000"/>
                          </a:solidFill>
                          <a:latin typeface="標楷體" pitchFamily="65" charset="-120"/>
                          <a:ea typeface="標楷體" pitchFamily="65" charset="-120"/>
                        </a:rPr>
                      </a:br>
                      <a:r>
                        <a:rPr lang="en-US" altLang="zh-TW" sz="1600" b="0" i="0" u="none" strike="noStrike" dirty="0">
                          <a:solidFill>
                            <a:srgbClr val="000000"/>
                          </a:solidFill>
                          <a:latin typeface="標楷體" pitchFamily="65" charset="-120"/>
                          <a:ea typeface="標楷體" pitchFamily="65" charset="-120"/>
                        </a:rPr>
                        <a:t>(</a:t>
                      </a:r>
                      <a:r>
                        <a:rPr lang="en-US" sz="1600" b="0" i="0" u="none" strike="noStrike" dirty="0">
                          <a:solidFill>
                            <a:srgbClr val="000000"/>
                          </a:solidFill>
                          <a:latin typeface="標楷體" pitchFamily="65" charset="-120"/>
                          <a:ea typeface="標楷體" pitchFamily="65" charset="-120"/>
                        </a:rPr>
                        <a:t>A)</a:t>
                      </a:r>
                    </a:p>
                  </a:txBody>
                  <a:tcPr marL="9089" marR="9089" marT="9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600" b="0" i="0" u="none" strike="noStrike" dirty="0">
                          <a:solidFill>
                            <a:srgbClr val="000000"/>
                          </a:solidFill>
                          <a:latin typeface="標楷體" pitchFamily="65" charset="-120"/>
                          <a:ea typeface="標楷體" pitchFamily="65" charset="-120"/>
                        </a:rPr>
                        <a:t>4</a:t>
                      </a:r>
                      <a:r>
                        <a:rPr lang="zh-TW" altLang="en-US" sz="1600" b="0" i="0" u="none" strike="noStrike" dirty="0">
                          <a:solidFill>
                            <a:srgbClr val="000000"/>
                          </a:solidFill>
                          <a:latin typeface="標楷體" pitchFamily="65" charset="-120"/>
                          <a:ea typeface="標楷體" pitchFamily="65" charset="-120"/>
                        </a:rPr>
                        <a:t>倍投保金額</a:t>
                      </a:r>
                      <a:br>
                        <a:rPr lang="zh-TW" altLang="en-US" sz="1600" b="0" i="0" u="none" strike="noStrike" dirty="0">
                          <a:solidFill>
                            <a:srgbClr val="000000"/>
                          </a:solidFill>
                          <a:latin typeface="標楷體" pitchFamily="65" charset="-120"/>
                          <a:ea typeface="標楷體" pitchFamily="65" charset="-120"/>
                        </a:rPr>
                      </a:br>
                      <a:r>
                        <a:rPr lang="en-US" altLang="zh-TW" sz="1600" b="0" i="0" u="none" strike="noStrike" dirty="0">
                          <a:solidFill>
                            <a:srgbClr val="000000"/>
                          </a:solidFill>
                          <a:latin typeface="標楷體" pitchFamily="65" charset="-120"/>
                          <a:ea typeface="標楷體" pitchFamily="65" charset="-120"/>
                        </a:rPr>
                        <a:t>(</a:t>
                      </a:r>
                      <a:r>
                        <a:rPr lang="en-US" sz="1600" b="0" i="0" u="none" strike="noStrike" dirty="0">
                          <a:solidFill>
                            <a:srgbClr val="000000"/>
                          </a:solidFill>
                          <a:latin typeface="標楷體" pitchFamily="65" charset="-120"/>
                          <a:ea typeface="標楷體" pitchFamily="65" charset="-120"/>
                        </a:rPr>
                        <a:t>B=A×4)</a:t>
                      </a:r>
                    </a:p>
                  </a:txBody>
                  <a:tcPr marL="9089" marR="9089" marT="9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600" b="0" i="0" u="none" strike="noStrike" dirty="0">
                          <a:solidFill>
                            <a:srgbClr val="000000"/>
                          </a:solidFill>
                          <a:latin typeface="標楷體" pitchFamily="65" charset="-120"/>
                          <a:ea typeface="標楷體" pitchFamily="65" charset="-120"/>
                        </a:rPr>
                        <a:t>單次給付獎金金額</a:t>
                      </a:r>
                      <a:br>
                        <a:rPr lang="zh-TW" altLang="en-US" sz="1600" b="0" i="0" u="none" strike="noStrike" dirty="0">
                          <a:solidFill>
                            <a:srgbClr val="000000"/>
                          </a:solidFill>
                          <a:latin typeface="標楷體" pitchFamily="65" charset="-120"/>
                          <a:ea typeface="標楷體" pitchFamily="65" charset="-120"/>
                        </a:rPr>
                      </a:br>
                      <a:r>
                        <a:rPr lang="zh-TW" altLang="en-US" sz="1600" b="0" i="0" u="none" strike="noStrike" dirty="0">
                          <a:solidFill>
                            <a:srgbClr val="000000"/>
                          </a:solidFill>
                          <a:latin typeface="標楷體" pitchFamily="65" charset="-120"/>
                          <a:ea typeface="標楷體" pitchFamily="65" charset="-120"/>
                        </a:rPr>
                        <a:t>   </a:t>
                      </a:r>
                      <a:r>
                        <a:rPr lang="en-US" altLang="zh-TW" sz="1600" b="0" i="0" u="none" strike="noStrike" dirty="0">
                          <a:solidFill>
                            <a:srgbClr val="000000"/>
                          </a:solidFill>
                          <a:latin typeface="標楷體" pitchFamily="65" charset="-120"/>
                          <a:ea typeface="標楷體" pitchFamily="65" charset="-120"/>
                        </a:rPr>
                        <a:t>(C)</a:t>
                      </a:r>
                    </a:p>
                  </a:txBody>
                  <a:tcPr marL="9089" marR="9089" marT="9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600" b="0" i="0" u="none" strike="noStrike" dirty="0">
                          <a:solidFill>
                            <a:srgbClr val="000000"/>
                          </a:solidFill>
                          <a:latin typeface="標楷體" pitchFamily="65" charset="-120"/>
                          <a:ea typeface="標楷體" pitchFamily="65" charset="-120"/>
                        </a:rPr>
                        <a:t>累計獎金</a:t>
                      </a:r>
                      <a:br>
                        <a:rPr lang="zh-TW" altLang="en-US" sz="1600" b="0" i="0" u="none" strike="noStrike" dirty="0">
                          <a:solidFill>
                            <a:srgbClr val="000000"/>
                          </a:solidFill>
                          <a:latin typeface="標楷體" pitchFamily="65" charset="-120"/>
                          <a:ea typeface="標楷體" pitchFamily="65" charset="-120"/>
                        </a:rPr>
                      </a:br>
                      <a:r>
                        <a:rPr lang="zh-TW" altLang="en-US" sz="1600" b="0" i="0" u="none" strike="noStrike" dirty="0">
                          <a:solidFill>
                            <a:srgbClr val="000000"/>
                          </a:solidFill>
                          <a:latin typeface="標楷體" pitchFamily="65" charset="-120"/>
                          <a:ea typeface="標楷體" pitchFamily="65" charset="-120"/>
                        </a:rPr>
                        <a:t>金額</a:t>
                      </a:r>
                      <a:br>
                        <a:rPr lang="zh-TW" altLang="en-US" sz="1600" b="0" i="0" u="none" strike="noStrike" dirty="0">
                          <a:solidFill>
                            <a:srgbClr val="000000"/>
                          </a:solidFill>
                          <a:latin typeface="標楷體" pitchFamily="65" charset="-120"/>
                          <a:ea typeface="標楷體" pitchFamily="65" charset="-120"/>
                        </a:rPr>
                      </a:br>
                      <a:r>
                        <a:rPr lang="en-US" altLang="zh-TW" sz="1600" b="0" i="0" u="none" strike="noStrike" dirty="0">
                          <a:solidFill>
                            <a:srgbClr val="000000"/>
                          </a:solidFill>
                          <a:latin typeface="標楷體" pitchFamily="65" charset="-120"/>
                          <a:ea typeface="標楷體" pitchFamily="65" charset="-120"/>
                        </a:rPr>
                        <a:t>(D)</a:t>
                      </a:r>
                    </a:p>
                  </a:txBody>
                  <a:tcPr marL="9089" marR="9089" marT="9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600" b="0" i="0" u="none" strike="noStrike" dirty="0">
                          <a:solidFill>
                            <a:srgbClr val="000000"/>
                          </a:solidFill>
                          <a:latin typeface="標楷體" pitchFamily="65" charset="-120"/>
                          <a:ea typeface="標楷體" pitchFamily="65" charset="-120"/>
                        </a:rPr>
                        <a:t>累計超過</a:t>
                      </a:r>
                      <a:r>
                        <a:rPr lang="en-US" altLang="zh-TW" sz="1600" b="0" i="0" u="none" strike="noStrike" dirty="0">
                          <a:solidFill>
                            <a:srgbClr val="000000"/>
                          </a:solidFill>
                          <a:latin typeface="標楷體" pitchFamily="65" charset="-120"/>
                          <a:ea typeface="標楷體" pitchFamily="65" charset="-120"/>
                        </a:rPr>
                        <a:t>4</a:t>
                      </a:r>
                      <a:r>
                        <a:rPr lang="zh-TW" altLang="en-US" sz="1600" b="0" i="0" u="none" strike="noStrike" dirty="0">
                          <a:solidFill>
                            <a:srgbClr val="000000"/>
                          </a:solidFill>
                          <a:latin typeface="標楷體" pitchFamily="65" charset="-120"/>
                          <a:ea typeface="標楷體" pitchFamily="65" charset="-120"/>
                        </a:rPr>
                        <a:t>倍投保金額之獎金</a:t>
                      </a:r>
                      <a:br>
                        <a:rPr lang="zh-TW" altLang="en-US" sz="1600" b="0" i="0" u="none" strike="noStrike" dirty="0">
                          <a:solidFill>
                            <a:srgbClr val="000000"/>
                          </a:solidFill>
                          <a:latin typeface="標楷體" pitchFamily="65" charset="-120"/>
                          <a:ea typeface="標楷體" pitchFamily="65" charset="-120"/>
                        </a:rPr>
                      </a:br>
                      <a:r>
                        <a:rPr lang="en-US" altLang="zh-TW" sz="1600" b="0" i="0" u="none" strike="noStrike" dirty="0">
                          <a:solidFill>
                            <a:srgbClr val="000000"/>
                          </a:solidFill>
                          <a:latin typeface="標楷體" pitchFamily="65" charset="-120"/>
                          <a:ea typeface="標楷體" pitchFamily="65" charset="-120"/>
                        </a:rPr>
                        <a:t>(E</a:t>
                      </a:r>
                      <a:r>
                        <a:rPr lang="zh-TW" altLang="en-US" sz="1600" b="0" i="0" u="none" strike="noStrike" dirty="0">
                          <a:solidFill>
                            <a:srgbClr val="000000"/>
                          </a:solidFill>
                          <a:latin typeface="標楷體" pitchFamily="65" charset="-120"/>
                          <a:ea typeface="標楷體" pitchFamily="65" charset="-120"/>
                        </a:rPr>
                        <a:t>＝</a:t>
                      </a:r>
                      <a:r>
                        <a:rPr lang="en-US" altLang="zh-TW" sz="1600" b="0" i="0" u="none" strike="noStrike" dirty="0">
                          <a:solidFill>
                            <a:srgbClr val="000000"/>
                          </a:solidFill>
                          <a:latin typeface="標楷體" pitchFamily="65" charset="-120"/>
                          <a:ea typeface="標楷體" pitchFamily="65" charset="-120"/>
                        </a:rPr>
                        <a:t>D-B)</a:t>
                      </a:r>
                    </a:p>
                  </a:txBody>
                  <a:tcPr marL="9089" marR="9089" marT="9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600" b="0" i="0" u="none" strike="noStrike" dirty="0">
                          <a:solidFill>
                            <a:srgbClr val="000000"/>
                          </a:solidFill>
                          <a:latin typeface="標楷體" pitchFamily="65" charset="-120"/>
                          <a:ea typeface="標楷體" pitchFamily="65" charset="-120"/>
                        </a:rPr>
                        <a:t>補充保險費費基</a:t>
                      </a:r>
                      <a:r>
                        <a:rPr lang="en-US" altLang="zh-TW" sz="1600" b="0" i="0" u="none" strike="noStrike" dirty="0">
                          <a:solidFill>
                            <a:srgbClr val="000000"/>
                          </a:solidFill>
                          <a:latin typeface="標楷體" pitchFamily="65" charset="-120"/>
                          <a:ea typeface="標楷體" pitchFamily="65" charset="-120"/>
                        </a:rPr>
                        <a:t>(F)</a:t>
                      </a:r>
                      <a:br>
                        <a:rPr lang="en-US" altLang="zh-TW" sz="1600" b="0" i="0" u="none" strike="noStrike" dirty="0">
                          <a:solidFill>
                            <a:srgbClr val="000000"/>
                          </a:solidFill>
                          <a:latin typeface="標楷體" pitchFamily="65" charset="-120"/>
                          <a:ea typeface="標楷體" pitchFamily="65" charset="-120"/>
                        </a:rPr>
                      </a:br>
                      <a:r>
                        <a:rPr lang="en-US" altLang="zh-TW" sz="1600" b="0" i="0" u="none" strike="noStrike" dirty="0">
                          <a:solidFill>
                            <a:srgbClr val="000000"/>
                          </a:solidFill>
                          <a:latin typeface="標楷體" pitchFamily="65" charset="-120"/>
                          <a:ea typeface="標楷體" pitchFamily="65" charset="-120"/>
                        </a:rPr>
                        <a:t>min(C</a:t>
                      </a:r>
                      <a:r>
                        <a:rPr lang="zh-TW" altLang="en-US" sz="1600" b="0" i="0" u="none" strike="noStrike" dirty="0">
                          <a:solidFill>
                            <a:srgbClr val="000000"/>
                          </a:solidFill>
                          <a:latin typeface="標楷體" pitchFamily="65" charset="-120"/>
                          <a:ea typeface="標楷體" pitchFamily="65" charset="-120"/>
                        </a:rPr>
                        <a:t>、</a:t>
                      </a:r>
                      <a:r>
                        <a:rPr lang="en-US" altLang="zh-TW" sz="1600" b="0" i="0" u="none" strike="noStrike" dirty="0">
                          <a:solidFill>
                            <a:srgbClr val="000000"/>
                          </a:solidFill>
                          <a:latin typeface="標楷體" pitchFamily="65" charset="-120"/>
                          <a:ea typeface="標楷體" pitchFamily="65" charset="-120"/>
                        </a:rPr>
                        <a:t>E)</a:t>
                      </a:r>
                      <a:endParaRPr lang="zh-TW" altLang="en-US" sz="1600" b="0" i="0" u="none" strike="noStrike" dirty="0">
                        <a:solidFill>
                          <a:srgbClr val="000000"/>
                        </a:solidFill>
                        <a:latin typeface="標楷體" pitchFamily="65" charset="-120"/>
                        <a:ea typeface="標楷體" pitchFamily="65" charset="-120"/>
                      </a:endParaRPr>
                    </a:p>
                  </a:txBody>
                  <a:tcPr marL="9089" marR="9089" marT="9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600" b="0" i="0" u="none" strike="noStrike" dirty="0">
                          <a:solidFill>
                            <a:srgbClr val="000000"/>
                          </a:solidFill>
                          <a:latin typeface="標楷體" pitchFamily="65" charset="-120"/>
                          <a:ea typeface="標楷體" pitchFamily="65" charset="-120"/>
                        </a:rPr>
                        <a:t>補充保險費金額</a:t>
                      </a:r>
                      <a:r>
                        <a:rPr lang="en-US" altLang="zh-TW" sz="1600" b="0" i="0" u="none" strike="noStrike" dirty="0">
                          <a:solidFill>
                            <a:srgbClr val="000000"/>
                          </a:solidFill>
                          <a:latin typeface="標楷體" pitchFamily="65" charset="-120"/>
                          <a:ea typeface="標楷體" pitchFamily="65" charset="-120"/>
                        </a:rPr>
                        <a:t>(</a:t>
                      </a:r>
                      <a:r>
                        <a:rPr lang="en-US" altLang="zh-TW" sz="1600" b="0" i="0" u="none" strike="noStrike" dirty="0" smtClean="0">
                          <a:solidFill>
                            <a:srgbClr val="000000"/>
                          </a:solidFill>
                          <a:latin typeface="標楷體" pitchFamily="65" charset="-120"/>
                          <a:ea typeface="標楷體" pitchFamily="65" charset="-120"/>
                        </a:rPr>
                        <a:t>G=F×1.91%)</a:t>
                      </a:r>
                      <a:endParaRPr lang="zh-TW" altLang="en-US" sz="1600" b="0" i="0" u="none" strike="noStrike" dirty="0">
                        <a:solidFill>
                          <a:srgbClr val="000000"/>
                        </a:solidFill>
                        <a:latin typeface="標楷體" pitchFamily="65" charset="-120"/>
                        <a:ea typeface="標楷體" pitchFamily="65" charset="-120"/>
                      </a:endParaRPr>
                    </a:p>
                  </a:txBody>
                  <a:tcPr marL="9089" marR="9089" marT="9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0578">
                <a:tc>
                  <a:txBody>
                    <a:bodyPr/>
                    <a:lstStyle/>
                    <a:p>
                      <a:pPr algn="ctr" fontAlgn="ctr"/>
                      <a:r>
                        <a:rPr lang="en-US" altLang="zh-TW" sz="1600" b="0" i="0" u="none" strike="noStrike" dirty="0" smtClean="0">
                          <a:solidFill>
                            <a:srgbClr val="000000"/>
                          </a:solidFill>
                          <a:latin typeface="標楷體" pitchFamily="65" charset="-120"/>
                          <a:ea typeface="標楷體" pitchFamily="65" charset="-120"/>
                        </a:rPr>
                        <a:t>105/02/15</a:t>
                      </a:r>
                      <a:endParaRPr lang="en-US" altLang="zh-TW" sz="1600" b="0" i="0" u="none" strike="noStrike" dirty="0">
                        <a:solidFill>
                          <a:srgbClr val="000000"/>
                        </a:solidFill>
                        <a:latin typeface="標楷體" pitchFamily="65" charset="-120"/>
                        <a:ea typeface="標楷體" pitchFamily="65" charset="-120"/>
                      </a:endParaRPr>
                    </a:p>
                  </a:txBody>
                  <a:tcPr marL="9089" marR="9089" marT="9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zh-TW" altLang="en-US" sz="1600" b="0" i="0" u="none" strike="noStrike" dirty="0">
                          <a:solidFill>
                            <a:srgbClr val="000000"/>
                          </a:solidFill>
                          <a:latin typeface="標楷體" pitchFamily="65" charset="-120"/>
                          <a:ea typeface="標楷體" pitchFamily="65" charset="-120"/>
                        </a:rPr>
                        <a:t>年終獎金</a:t>
                      </a:r>
                    </a:p>
                  </a:txBody>
                  <a:tcPr marL="9089" marR="9089" marT="9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600" b="0" i="0" u="none" strike="noStrike" dirty="0">
                          <a:solidFill>
                            <a:srgbClr val="000000"/>
                          </a:solidFill>
                          <a:latin typeface="標楷體" pitchFamily="65" charset="-120"/>
                          <a:ea typeface="標楷體" pitchFamily="65" charset="-120"/>
                        </a:rPr>
                        <a:t>31,800 </a:t>
                      </a:r>
                    </a:p>
                  </a:txBody>
                  <a:tcPr marL="9089" marR="9089" marT="9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600" b="0" i="0" u="none" strike="noStrike" dirty="0">
                          <a:solidFill>
                            <a:srgbClr val="000000"/>
                          </a:solidFill>
                          <a:latin typeface="標楷體" pitchFamily="65" charset="-120"/>
                          <a:ea typeface="標楷體" pitchFamily="65" charset="-120"/>
                        </a:rPr>
                        <a:t>127,200 </a:t>
                      </a:r>
                    </a:p>
                  </a:txBody>
                  <a:tcPr marL="9089" marR="9089" marT="9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600" b="0" i="0" u="none" strike="noStrike" dirty="0">
                          <a:solidFill>
                            <a:srgbClr val="000000"/>
                          </a:solidFill>
                          <a:latin typeface="標楷體" pitchFamily="65" charset="-120"/>
                          <a:ea typeface="標楷體" pitchFamily="65" charset="-120"/>
                        </a:rPr>
                        <a:t>100,000 </a:t>
                      </a:r>
                    </a:p>
                  </a:txBody>
                  <a:tcPr marL="9089" marR="9089" marT="9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600" b="0" i="0" u="none" strike="noStrike" dirty="0">
                          <a:solidFill>
                            <a:srgbClr val="000000"/>
                          </a:solidFill>
                          <a:latin typeface="標楷體" pitchFamily="65" charset="-120"/>
                          <a:ea typeface="標楷體" pitchFamily="65" charset="-120"/>
                        </a:rPr>
                        <a:t>100,000 </a:t>
                      </a:r>
                    </a:p>
                  </a:txBody>
                  <a:tcPr marL="9089" marR="9089" marT="9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600" b="0" i="0" u="none" strike="noStrike">
                          <a:solidFill>
                            <a:srgbClr val="000000"/>
                          </a:solidFill>
                          <a:latin typeface="標楷體" pitchFamily="65" charset="-120"/>
                          <a:ea typeface="標楷體" pitchFamily="65" charset="-120"/>
                        </a:rPr>
                        <a:t>-27,200 </a:t>
                      </a:r>
                    </a:p>
                  </a:txBody>
                  <a:tcPr marL="9089" marR="9089" marT="9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1F828"/>
                    </a:solidFill>
                  </a:tcPr>
                </a:tc>
                <a:tc>
                  <a:txBody>
                    <a:bodyPr/>
                    <a:lstStyle/>
                    <a:p>
                      <a:pPr algn="r" fontAlgn="ctr"/>
                      <a:r>
                        <a:rPr lang="en-US" altLang="zh-TW" sz="1600" b="0" i="0" u="none" strike="noStrike" dirty="0">
                          <a:solidFill>
                            <a:srgbClr val="000000"/>
                          </a:solidFill>
                          <a:latin typeface="標楷體" pitchFamily="65" charset="-120"/>
                          <a:ea typeface="標楷體" pitchFamily="65" charset="-120"/>
                        </a:rPr>
                        <a:t>0 </a:t>
                      </a:r>
                    </a:p>
                  </a:txBody>
                  <a:tcPr marL="9089" marR="9089" marT="9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600" b="0" i="0" u="none" strike="noStrike" dirty="0">
                          <a:solidFill>
                            <a:srgbClr val="000000"/>
                          </a:solidFill>
                          <a:latin typeface="標楷體" pitchFamily="65" charset="-120"/>
                          <a:ea typeface="標楷體" pitchFamily="65" charset="-120"/>
                        </a:rPr>
                        <a:t>0 </a:t>
                      </a:r>
                    </a:p>
                  </a:txBody>
                  <a:tcPr marL="9089" marR="9089" marT="9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20578">
                <a:tc>
                  <a:txBody>
                    <a:bodyPr/>
                    <a:lstStyle/>
                    <a:p>
                      <a:pPr algn="ctr" fontAlgn="ctr"/>
                      <a:r>
                        <a:rPr lang="en-US" altLang="zh-TW" sz="1600" b="0" i="0" u="none" strike="noStrike" dirty="0" smtClean="0">
                          <a:solidFill>
                            <a:srgbClr val="000000"/>
                          </a:solidFill>
                          <a:latin typeface="標楷體" pitchFamily="65" charset="-120"/>
                          <a:ea typeface="標楷體" pitchFamily="65" charset="-120"/>
                        </a:rPr>
                        <a:t>105/06/15</a:t>
                      </a:r>
                      <a:endParaRPr lang="en-US" altLang="zh-TW" sz="1600" b="0" i="0" u="none" strike="noStrike" dirty="0">
                        <a:solidFill>
                          <a:srgbClr val="000000"/>
                        </a:solidFill>
                        <a:latin typeface="標楷體" pitchFamily="65" charset="-120"/>
                        <a:ea typeface="標楷體" pitchFamily="65" charset="-120"/>
                      </a:endParaRPr>
                    </a:p>
                  </a:txBody>
                  <a:tcPr marL="9089" marR="9089" marT="9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zh-TW" altLang="en-US" sz="1600" b="0" i="0" u="none" strike="noStrike">
                          <a:solidFill>
                            <a:srgbClr val="000000"/>
                          </a:solidFill>
                          <a:latin typeface="標楷體" pitchFamily="65" charset="-120"/>
                          <a:ea typeface="標楷體" pitchFamily="65" charset="-120"/>
                        </a:rPr>
                        <a:t>紅利獎金</a:t>
                      </a:r>
                    </a:p>
                  </a:txBody>
                  <a:tcPr marL="9089" marR="9089" marT="9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600" b="0" i="0" u="none" strike="noStrike">
                          <a:solidFill>
                            <a:srgbClr val="000000"/>
                          </a:solidFill>
                          <a:latin typeface="標楷體" pitchFamily="65" charset="-120"/>
                          <a:ea typeface="標楷體" pitchFamily="65" charset="-120"/>
                        </a:rPr>
                        <a:t>31,800 </a:t>
                      </a:r>
                    </a:p>
                  </a:txBody>
                  <a:tcPr marL="9089" marR="9089" marT="9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600" b="0" i="0" u="none" strike="noStrike">
                          <a:solidFill>
                            <a:srgbClr val="000000"/>
                          </a:solidFill>
                          <a:latin typeface="標楷體" pitchFamily="65" charset="-120"/>
                          <a:ea typeface="標楷體" pitchFamily="65" charset="-120"/>
                        </a:rPr>
                        <a:t>127,200 </a:t>
                      </a:r>
                    </a:p>
                  </a:txBody>
                  <a:tcPr marL="9089" marR="9089" marT="9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600" b="0" i="0" u="none" strike="noStrike" dirty="0">
                          <a:solidFill>
                            <a:srgbClr val="000000"/>
                          </a:solidFill>
                          <a:latin typeface="標楷體" pitchFamily="65" charset="-120"/>
                          <a:ea typeface="標楷體" pitchFamily="65" charset="-120"/>
                        </a:rPr>
                        <a:t>50,000 </a:t>
                      </a:r>
                    </a:p>
                  </a:txBody>
                  <a:tcPr marL="9089" marR="9089" marT="9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600" b="0" i="0" u="none" strike="noStrike" dirty="0">
                          <a:solidFill>
                            <a:srgbClr val="000000"/>
                          </a:solidFill>
                          <a:latin typeface="標楷體" pitchFamily="65" charset="-120"/>
                          <a:ea typeface="標楷體" pitchFamily="65" charset="-120"/>
                        </a:rPr>
                        <a:t>150,000 </a:t>
                      </a:r>
                    </a:p>
                  </a:txBody>
                  <a:tcPr marL="9089" marR="9089" marT="9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600" b="0" i="0" u="none" strike="noStrike" dirty="0">
                          <a:solidFill>
                            <a:srgbClr val="000000"/>
                          </a:solidFill>
                          <a:latin typeface="標楷體" pitchFamily="65" charset="-120"/>
                          <a:ea typeface="標楷體" pitchFamily="65" charset="-120"/>
                        </a:rPr>
                        <a:t>22,800 </a:t>
                      </a:r>
                    </a:p>
                  </a:txBody>
                  <a:tcPr marL="9089" marR="9089" marT="9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1F828"/>
                    </a:solidFill>
                  </a:tcPr>
                </a:tc>
                <a:tc>
                  <a:txBody>
                    <a:bodyPr/>
                    <a:lstStyle/>
                    <a:p>
                      <a:pPr algn="r" fontAlgn="ctr"/>
                      <a:r>
                        <a:rPr lang="en-US" altLang="zh-TW" sz="1600" b="0" i="0" u="none" strike="noStrike" dirty="0">
                          <a:solidFill>
                            <a:srgbClr val="000000"/>
                          </a:solidFill>
                          <a:latin typeface="標楷體" pitchFamily="65" charset="-120"/>
                          <a:ea typeface="標楷體" pitchFamily="65" charset="-120"/>
                        </a:rPr>
                        <a:t>22,800 </a:t>
                      </a:r>
                    </a:p>
                  </a:txBody>
                  <a:tcPr marL="9089" marR="9089" marT="9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600" b="0" i="0" u="none" strike="noStrike" dirty="0" smtClean="0">
                          <a:solidFill>
                            <a:srgbClr val="000000"/>
                          </a:solidFill>
                          <a:latin typeface="標楷體" pitchFamily="65" charset="-120"/>
                          <a:ea typeface="標楷體" pitchFamily="65" charset="-120"/>
                        </a:rPr>
                        <a:t>435</a:t>
                      </a:r>
                      <a:endParaRPr lang="en-US" altLang="zh-TW" sz="1600" b="0" i="0" u="none" strike="noStrike" dirty="0">
                        <a:solidFill>
                          <a:srgbClr val="000000"/>
                        </a:solidFill>
                        <a:latin typeface="標楷體" pitchFamily="65" charset="-120"/>
                        <a:ea typeface="標楷體" pitchFamily="65" charset="-120"/>
                      </a:endParaRPr>
                    </a:p>
                  </a:txBody>
                  <a:tcPr marL="9089" marR="9089" marT="9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Rectangle 1027"/>
          <p:cNvSpPr>
            <a:spLocks noChangeArrowheads="1"/>
          </p:cNvSpPr>
          <p:nvPr/>
        </p:nvSpPr>
        <p:spPr bwMode="auto">
          <a:xfrm>
            <a:off x="1258888" y="333375"/>
            <a:ext cx="7561262" cy="792163"/>
          </a:xfrm>
          <a:prstGeom prst="rect">
            <a:avLst/>
          </a:prstGeom>
          <a:noFill/>
          <a:ln w="9525">
            <a:noFill/>
            <a:miter lim="800000"/>
            <a:headEnd/>
            <a:tailEnd/>
          </a:ln>
        </p:spPr>
        <p:txBody>
          <a:bodyPr lIns="92075" tIns="46038" rIns="92075" bIns="46038" anchor="ctr"/>
          <a:lstStyle/>
          <a:p>
            <a:pPr algn="ctr"/>
            <a:r>
              <a:rPr kumimoji="0" lang="zh-TW" altLang="en-US" sz="4400" b="1">
                <a:solidFill>
                  <a:srgbClr val="002060"/>
                </a:solidFill>
                <a:latin typeface="微軟正黑體" pitchFamily="34" charset="-120"/>
                <a:ea typeface="微軟正黑體" pitchFamily="34" charset="-120"/>
              </a:rPr>
              <a:t>補充保險費</a:t>
            </a:r>
            <a:r>
              <a:rPr kumimoji="0" lang="en-US" altLang="zh-TW" sz="4400" b="1">
                <a:solidFill>
                  <a:srgbClr val="002060"/>
                </a:solidFill>
                <a:latin typeface="微軟正黑體" pitchFamily="34" charset="-120"/>
                <a:ea typeface="微軟正黑體" pitchFamily="34" charset="-120"/>
              </a:rPr>
              <a:t>-</a:t>
            </a:r>
            <a:r>
              <a:rPr kumimoji="0" lang="zh-TW" altLang="en-US" sz="4400" b="1">
                <a:solidFill>
                  <a:srgbClr val="002060"/>
                </a:solidFill>
                <a:latin typeface="微軟正黑體" pitchFamily="34" charset="-120"/>
                <a:ea typeface="微軟正黑體" pitchFamily="34" charset="-120"/>
              </a:rPr>
              <a:t>奬金計算</a:t>
            </a:r>
            <a:r>
              <a:rPr kumimoji="0" lang="en-US" altLang="zh-TW" sz="4400" b="1">
                <a:solidFill>
                  <a:srgbClr val="002060"/>
                </a:solidFill>
                <a:latin typeface="微軟正黑體" pitchFamily="34" charset="-120"/>
                <a:ea typeface="微軟正黑體" pitchFamily="34" charset="-120"/>
              </a:rPr>
              <a:t>(</a:t>
            </a:r>
            <a:r>
              <a:rPr kumimoji="0" lang="zh-TW" altLang="en-US" sz="4400" b="1">
                <a:solidFill>
                  <a:srgbClr val="002060"/>
                </a:solidFill>
                <a:latin typeface="微軟正黑體" pitchFamily="34" charset="-120"/>
                <a:ea typeface="微軟正黑體" pitchFamily="34" charset="-120"/>
              </a:rPr>
              <a:t>案例三</a:t>
            </a:r>
            <a:r>
              <a:rPr kumimoji="0" lang="en-US" altLang="zh-TW" sz="4400" b="1">
                <a:solidFill>
                  <a:srgbClr val="002060"/>
                </a:solidFill>
                <a:latin typeface="微軟正黑體" pitchFamily="34" charset="-120"/>
                <a:ea typeface="微軟正黑體" pitchFamily="34" charset="-120"/>
              </a:rPr>
              <a:t>)</a:t>
            </a:r>
            <a:endParaRPr kumimoji="0" lang="en-US" altLang="zh-TW" sz="2400" b="1">
              <a:solidFill>
                <a:srgbClr val="FF0000"/>
              </a:solidFill>
              <a:latin typeface="微軟正黑體" pitchFamily="34" charset="-120"/>
              <a:ea typeface="微軟正黑體" pitchFamily="34" charset="-120"/>
            </a:endParaRPr>
          </a:p>
        </p:txBody>
      </p:sp>
      <p:sp>
        <p:nvSpPr>
          <p:cNvPr id="10" name="投影片編號版面配置區 9"/>
          <p:cNvSpPr>
            <a:spLocks noGrp="1"/>
          </p:cNvSpPr>
          <p:nvPr>
            <p:ph type="sldNum" sz="quarter" idx="12"/>
          </p:nvPr>
        </p:nvSpPr>
        <p:spPr/>
        <p:txBody>
          <a:bodyPr/>
          <a:lstStyle/>
          <a:p>
            <a:pPr>
              <a:defRPr/>
            </a:pPr>
            <a:fld id="{6DB93CBD-DB52-443C-A1F7-F4C4B6823012}" type="slidenum">
              <a:rPr lang="zh-TW" altLang="en-US" smtClean="0"/>
              <a:pPr>
                <a:defRPr/>
              </a:pPr>
              <a:t>18</a:t>
            </a:fld>
            <a:endParaRPr lang="en-US" altLang="zh-TW"/>
          </a:p>
        </p:txBody>
      </p:sp>
      <p:sp>
        <p:nvSpPr>
          <p:cNvPr id="54276" name="矩形 5"/>
          <p:cNvSpPr>
            <a:spLocks noChangeArrowheads="1"/>
          </p:cNvSpPr>
          <p:nvPr/>
        </p:nvSpPr>
        <p:spPr bwMode="auto">
          <a:xfrm>
            <a:off x="971550" y="1412875"/>
            <a:ext cx="7740650" cy="523875"/>
          </a:xfrm>
          <a:prstGeom prst="rect">
            <a:avLst/>
          </a:prstGeom>
          <a:noFill/>
          <a:ln w="9525">
            <a:noFill/>
            <a:miter lim="800000"/>
            <a:headEnd/>
            <a:tailEnd/>
          </a:ln>
        </p:spPr>
        <p:txBody>
          <a:bodyPr>
            <a:spAutoFit/>
          </a:bodyPr>
          <a:lstStyle/>
          <a:p>
            <a:r>
              <a:rPr lang="zh-TW" altLang="zh-TW" sz="2800" b="1">
                <a:solidFill>
                  <a:schemeClr val="tx1"/>
                </a:solidFill>
                <a:ea typeface="標楷體" pitchFamily="65" charset="-120"/>
              </a:rPr>
              <a:t>投保金額調整及員工離職後給付獎金之情形</a:t>
            </a:r>
            <a:endParaRPr lang="zh-TW" altLang="en-US" sz="2800" b="1">
              <a:solidFill>
                <a:schemeClr val="tx1"/>
              </a:solidFill>
              <a:ea typeface="標楷體" pitchFamily="65" charset="-120"/>
            </a:endParaRPr>
          </a:p>
        </p:txBody>
      </p:sp>
      <p:sp>
        <p:nvSpPr>
          <p:cNvPr id="54277" name="矩形 6"/>
          <p:cNvSpPr>
            <a:spLocks noChangeArrowheads="1"/>
          </p:cNvSpPr>
          <p:nvPr/>
        </p:nvSpPr>
        <p:spPr bwMode="auto">
          <a:xfrm>
            <a:off x="539750" y="1916113"/>
            <a:ext cx="8280400" cy="1601787"/>
          </a:xfrm>
          <a:prstGeom prst="rect">
            <a:avLst/>
          </a:prstGeom>
          <a:noFill/>
          <a:ln w="9525">
            <a:noFill/>
            <a:miter lim="800000"/>
            <a:headEnd/>
            <a:tailEnd/>
          </a:ln>
        </p:spPr>
        <p:txBody>
          <a:bodyPr>
            <a:spAutoFit/>
          </a:bodyPr>
          <a:lstStyle/>
          <a:p>
            <a:r>
              <a:rPr lang="zh-TW" altLang="en-US" sz="1800" b="1" u="sng" dirty="0">
                <a:solidFill>
                  <a:srgbClr val="000000"/>
                </a:solidFill>
                <a:latin typeface="標楷體" pitchFamily="65" charset="-120"/>
                <a:ea typeface="標楷體" pitchFamily="65" charset="-120"/>
                <a:cs typeface="Times New Roman" pitchFamily="18" charset="0"/>
              </a:rPr>
              <a:t>說　明：</a:t>
            </a:r>
            <a:endParaRPr lang="en-US" altLang="zh-TW" sz="1800" b="1" u="sng" dirty="0">
              <a:solidFill>
                <a:srgbClr val="000000"/>
              </a:solidFill>
              <a:latin typeface="標楷體" pitchFamily="65" charset="-120"/>
              <a:ea typeface="標楷體" pitchFamily="65" charset="-120"/>
              <a:cs typeface="Times New Roman" pitchFamily="18" charset="0"/>
            </a:endParaRPr>
          </a:p>
          <a:p>
            <a:r>
              <a:rPr lang="zh-TW" altLang="zh-TW" sz="2000" b="1" dirty="0">
                <a:latin typeface="標楷體" pitchFamily="65" charset="-120"/>
                <a:ea typeface="標楷體" pitchFamily="65" charset="-120"/>
                <a:cs typeface="Times New Roman" pitchFamily="18" charset="0"/>
              </a:rPr>
              <a:t>陳先生</a:t>
            </a:r>
            <a:r>
              <a:rPr lang="zh-TW" altLang="zh-TW" sz="2000" b="1" dirty="0" smtClean="0">
                <a:latin typeface="標楷體" pitchFamily="65" charset="-120"/>
                <a:ea typeface="標楷體" pitchFamily="65" charset="-120"/>
                <a:cs typeface="Times New Roman" pitchFamily="18" charset="0"/>
              </a:rPr>
              <a:t>為</a:t>
            </a:r>
            <a:r>
              <a:rPr lang="en-US" altLang="zh-TW" sz="2000" b="1" dirty="0" smtClean="0">
                <a:latin typeface="標楷體" pitchFamily="65" charset="-120"/>
                <a:ea typeface="標楷體" pitchFamily="65" charset="-120"/>
                <a:cs typeface="Times New Roman" pitchFamily="18" charset="0"/>
              </a:rPr>
              <a:t>A</a:t>
            </a:r>
            <a:r>
              <a:rPr lang="zh-TW" altLang="zh-TW" sz="2000" b="1" dirty="0" smtClean="0">
                <a:latin typeface="標楷體" pitchFamily="65" charset="-120"/>
                <a:ea typeface="標楷體" pitchFamily="65" charset="-120"/>
                <a:cs typeface="Times New Roman" pitchFamily="18" charset="0"/>
              </a:rPr>
              <a:t>公司</a:t>
            </a:r>
            <a:r>
              <a:rPr lang="zh-TW" altLang="zh-TW" sz="2000" b="1" dirty="0">
                <a:latin typeface="標楷體" pitchFamily="65" charset="-120"/>
                <a:ea typeface="標楷體" pitchFamily="65" charset="-120"/>
                <a:cs typeface="Times New Roman" pitchFamily="18" charset="0"/>
              </a:rPr>
              <a:t>員工，投保金額為</a:t>
            </a:r>
            <a:r>
              <a:rPr lang="en-US" altLang="zh-TW" sz="2000" b="1" dirty="0">
                <a:latin typeface="標楷體" pitchFamily="65" charset="-120"/>
                <a:ea typeface="標楷體" pitchFamily="65" charset="-120"/>
                <a:cs typeface="Times New Roman" pitchFamily="18" charset="0"/>
              </a:rPr>
              <a:t>30,300</a:t>
            </a:r>
            <a:r>
              <a:rPr lang="zh-TW" altLang="zh-TW" sz="2000" b="1" dirty="0">
                <a:latin typeface="標楷體" pitchFamily="65" charset="-120"/>
                <a:ea typeface="標楷體" pitchFamily="65" charset="-120"/>
                <a:cs typeface="Times New Roman" pitchFamily="18" charset="0"/>
              </a:rPr>
              <a:t>元</a:t>
            </a:r>
            <a:r>
              <a:rPr lang="zh-TW" altLang="zh-TW" sz="2000" b="1" dirty="0" smtClean="0">
                <a:latin typeface="標楷體" pitchFamily="65" charset="-120"/>
                <a:ea typeface="標楷體" pitchFamily="65" charset="-120"/>
                <a:cs typeface="Times New Roman" pitchFamily="18" charset="0"/>
              </a:rPr>
              <a:t>，</a:t>
            </a:r>
            <a:r>
              <a:rPr lang="en-US" altLang="zh-TW" sz="2000" b="1" dirty="0" smtClean="0">
                <a:latin typeface="標楷體" pitchFamily="65" charset="-120"/>
                <a:ea typeface="標楷體" pitchFamily="65" charset="-120"/>
                <a:cs typeface="Times New Roman" pitchFamily="18" charset="0"/>
              </a:rPr>
              <a:t>A</a:t>
            </a:r>
            <a:r>
              <a:rPr lang="zh-TW" altLang="zh-TW" sz="2000" b="1" dirty="0" smtClean="0">
                <a:latin typeface="標楷體" pitchFamily="65" charset="-120"/>
                <a:ea typeface="標楷體" pitchFamily="65" charset="-120"/>
                <a:cs typeface="Times New Roman" pitchFamily="18" charset="0"/>
              </a:rPr>
              <a:t>公司</a:t>
            </a:r>
            <a:r>
              <a:rPr lang="zh-TW" altLang="zh-TW" sz="2000" b="1" dirty="0">
                <a:latin typeface="標楷體" pitchFamily="65" charset="-120"/>
                <a:ea typeface="標楷體" pitchFamily="65" charset="-120"/>
                <a:cs typeface="Times New Roman" pitchFamily="18" charset="0"/>
              </a:rPr>
              <a:t>於</a:t>
            </a:r>
            <a:r>
              <a:rPr lang="en-US" altLang="zh-TW" sz="2000" b="1" dirty="0" smtClean="0">
                <a:latin typeface="標楷體" pitchFamily="65" charset="-120"/>
                <a:ea typeface="標楷體" pitchFamily="65" charset="-120"/>
                <a:cs typeface="Times New Roman" pitchFamily="18" charset="0"/>
              </a:rPr>
              <a:t>105</a:t>
            </a:r>
            <a:r>
              <a:rPr lang="zh-TW" altLang="zh-TW" sz="2000" b="1" dirty="0" smtClean="0">
                <a:latin typeface="標楷體" pitchFamily="65" charset="-120"/>
                <a:ea typeface="標楷體" pitchFamily="65" charset="-120"/>
                <a:cs typeface="Times New Roman" pitchFamily="18" charset="0"/>
              </a:rPr>
              <a:t>年</a:t>
            </a:r>
            <a:r>
              <a:rPr lang="en-US" altLang="zh-TW" sz="2000" b="1" dirty="0">
                <a:latin typeface="標楷體" pitchFamily="65" charset="-120"/>
                <a:ea typeface="標楷體" pitchFamily="65" charset="-120"/>
                <a:cs typeface="Times New Roman" pitchFamily="18" charset="0"/>
              </a:rPr>
              <a:t>1</a:t>
            </a:r>
            <a:r>
              <a:rPr lang="zh-TW" altLang="zh-TW" sz="2000" b="1" dirty="0">
                <a:latin typeface="標楷體" pitchFamily="65" charset="-120"/>
                <a:ea typeface="標楷體" pitchFamily="65" charset="-120"/>
                <a:cs typeface="Times New Roman" pitchFamily="18" charset="0"/>
              </a:rPr>
              <a:t>月</a:t>
            </a:r>
            <a:r>
              <a:rPr lang="en-US" altLang="zh-TW" sz="2000" b="1" dirty="0">
                <a:latin typeface="標楷體" pitchFamily="65" charset="-120"/>
                <a:ea typeface="標楷體" pitchFamily="65" charset="-120"/>
                <a:cs typeface="Times New Roman" pitchFamily="18" charset="0"/>
              </a:rPr>
              <a:t>15</a:t>
            </a:r>
            <a:r>
              <a:rPr lang="zh-TW" altLang="zh-TW" sz="2000" b="1" dirty="0">
                <a:latin typeface="標楷體" pitchFamily="65" charset="-120"/>
                <a:ea typeface="標楷體" pitchFamily="65" charset="-120"/>
                <a:cs typeface="Times New Roman" pitchFamily="18" charset="0"/>
              </a:rPr>
              <a:t>日、</a:t>
            </a:r>
            <a:r>
              <a:rPr lang="en-US" altLang="zh-TW" sz="2000" b="1" dirty="0">
                <a:latin typeface="標楷體" pitchFamily="65" charset="-120"/>
                <a:ea typeface="標楷體" pitchFamily="65" charset="-120"/>
                <a:cs typeface="Times New Roman" pitchFamily="18" charset="0"/>
              </a:rPr>
              <a:t>6</a:t>
            </a:r>
            <a:r>
              <a:rPr lang="zh-TW" altLang="zh-TW" sz="2000" b="1" dirty="0">
                <a:latin typeface="標楷體" pitchFamily="65" charset="-120"/>
                <a:ea typeface="標楷體" pitchFamily="65" charset="-120"/>
                <a:cs typeface="Times New Roman" pitchFamily="18" charset="0"/>
              </a:rPr>
              <a:t>月</a:t>
            </a:r>
            <a:r>
              <a:rPr lang="en-US" altLang="zh-TW" sz="2000" b="1" dirty="0">
                <a:latin typeface="標楷體" pitchFamily="65" charset="-120"/>
                <a:ea typeface="標楷體" pitchFamily="65" charset="-120"/>
                <a:cs typeface="Times New Roman" pitchFamily="18" charset="0"/>
              </a:rPr>
              <a:t>1</a:t>
            </a:r>
            <a:r>
              <a:rPr lang="zh-TW" altLang="zh-TW" sz="2000" b="1" dirty="0">
                <a:latin typeface="標楷體" pitchFamily="65" charset="-120"/>
                <a:ea typeface="標楷體" pitchFamily="65" charset="-120"/>
                <a:cs typeface="Times New Roman" pitchFamily="18" charset="0"/>
              </a:rPr>
              <a:t>日及</a:t>
            </a:r>
            <a:r>
              <a:rPr lang="en-US" altLang="zh-TW" sz="2000" b="1" dirty="0">
                <a:latin typeface="標楷體" pitchFamily="65" charset="-120"/>
                <a:ea typeface="標楷體" pitchFamily="65" charset="-120"/>
                <a:cs typeface="Times New Roman" pitchFamily="18" charset="0"/>
              </a:rPr>
              <a:t>9</a:t>
            </a:r>
            <a:r>
              <a:rPr lang="zh-TW" altLang="zh-TW" sz="2000" b="1" dirty="0">
                <a:latin typeface="標楷體" pitchFamily="65" charset="-120"/>
                <a:ea typeface="標楷體" pitchFamily="65" charset="-120"/>
                <a:cs typeface="Times New Roman" pitchFamily="18" charset="0"/>
              </a:rPr>
              <a:t>月</a:t>
            </a:r>
            <a:r>
              <a:rPr lang="en-US" altLang="zh-TW" sz="2000" b="1" dirty="0">
                <a:latin typeface="標楷體" pitchFamily="65" charset="-120"/>
                <a:ea typeface="標楷體" pitchFamily="65" charset="-120"/>
                <a:cs typeface="Times New Roman" pitchFamily="18" charset="0"/>
              </a:rPr>
              <a:t>5</a:t>
            </a:r>
            <a:r>
              <a:rPr lang="zh-TW" altLang="zh-TW" sz="2000" b="1" dirty="0">
                <a:latin typeface="標楷體" pitchFamily="65" charset="-120"/>
                <a:ea typeface="標楷體" pitchFamily="65" charset="-120"/>
                <a:cs typeface="Times New Roman" pitchFamily="18" charset="0"/>
              </a:rPr>
              <a:t>日分別給付陳先生獎金</a:t>
            </a:r>
            <a:r>
              <a:rPr lang="en-US" altLang="zh-TW" sz="2000" b="1" dirty="0">
                <a:latin typeface="標楷體" pitchFamily="65" charset="-120"/>
                <a:ea typeface="標楷體" pitchFamily="65" charset="-120"/>
                <a:cs typeface="Times New Roman" pitchFamily="18" charset="0"/>
              </a:rPr>
              <a:t>100,000</a:t>
            </a:r>
            <a:r>
              <a:rPr lang="zh-TW" altLang="zh-TW" sz="2000" b="1" dirty="0">
                <a:latin typeface="標楷體" pitchFamily="65" charset="-120"/>
                <a:ea typeface="標楷體" pitchFamily="65" charset="-120"/>
                <a:cs typeface="Times New Roman" pitchFamily="18" charset="0"/>
              </a:rPr>
              <a:t>元、</a:t>
            </a:r>
            <a:r>
              <a:rPr lang="en-US" altLang="zh-TW" sz="2000" b="1" dirty="0">
                <a:latin typeface="標楷體" pitchFamily="65" charset="-120"/>
                <a:ea typeface="標楷體" pitchFamily="65" charset="-120"/>
                <a:cs typeface="Times New Roman" pitchFamily="18" charset="0"/>
              </a:rPr>
              <a:t>15,000</a:t>
            </a:r>
            <a:r>
              <a:rPr lang="zh-TW" altLang="zh-TW" sz="2000" b="1" dirty="0">
                <a:latin typeface="標楷體" pitchFamily="65" charset="-120"/>
                <a:ea typeface="標楷體" pitchFamily="65" charset="-120"/>
                <a:cs typeface="Times New Roman" pitchFamily="18" charset="0"/>
              </a:rPr>
              <a:t>元及</a:t>
            </a:r>
            <a:r>
              <a:rPr lang="en-US" altLang="zh-TW" sz="2000" b="1" dirty="0">
                <a:latin typeface="標楷體" pitchFamily="65" charset="-120"/>
                <a:ea typeface="標楷體" pitchFamily="65" charset="-120"/>
                <a:cs typeface="Times New Roman" pitchFamily="18" charset="0"/>
              </a:rPr>
              <a:t>15,000</a:t>
            </a:r>
            <a:r>
              <a:rPr lang="zh-TW" altLang="zh-TW" sz="2000" b="1" dirty="0">
                <a:latin typeface="標楷體" pitchFamily="65" charset="-120"/>
                <a:ea typeface="標楷體" pitchFamily="65" charset="-120"/>
                <a:cs typeface="Times New Roman" pitchFamily="18" charset="0"/>
              </a:rPr>
              <a:t>元。陳先生於同年</a:t>
            </a:r>
            <a:r>
              <a:rPr lang="en-US" altLang="zh-TW" sz="2000" b="1" dirty="0">
                <a:latin typeface="標楷體" pitchFamily="65" charset="-120"/>
                <a:ea typeface="標楷體" pitchFamily="65" charset="-120"/>
                <a:cs typeface="Times New Roman" pitchFamily="18" charset="0"/>
              </a:rPr>
              <a:t>10</a:t>
            </a:r>
            <a:r>
              <a:rPr lang="zh-TW" altLang="zh-TW" sz="2000" b="1" dirty="0">
                <a:latin typeface="標楷體" pitchFamily="65" charset="-120"/>
                <a:ea typeface="標楷體" pitchFamily="65" charset="-120"/>
                <a:cs typeface="Times New Roman" pitchFamily="18" charset="0"/>
              </a:rPr>
              <a:t>月加薪，投保金額調整為</a:t>
            </a:r>
            <a:r>
              <a:rPr lang="en-US" altLang="zh-TW" sz="2000" b="1" dirty="0">
                <a:latin typeface="標楷體" pitchFamily="65" charset="-120"/>
                <a:ea typeface="標楷體" pitchFamily="65" charset="-120"/>
                <a:cs typeface="Times New Roman" pitchFamily="18" charset="0"/>
              </a:rPr>
              <a:t>31,800</a:t>
            </a:r>
            <a:r>
              <a:rPr lang="zh-TW" altLang="zh-TW" sz="2000" b="1" dirty="0">
                <a:latin typeface="標楷體" pitchFamily="65" charset="-120"/>
                <a:ea typeface="標楷體" pitchFamily="65" charset="-120"/>
                <a:cs typeface="Times New Roman" pitchFamily="18" charset="0"/>
              </a:rPr>
              <a:t>元，嗣後於</a:t>
            </a:r>
            <a:r>
              <a:rPr lang="en-US" altLang="zh-TW" sz="2000" b="1" dirty="0">
                <a:latin typeface="標楷體" pitchFamily="65" charset="-120"/>
                <a:ea typeface="標楷體" pitchFamily="65" charset="-120"/>
                <a:cs typeface="Times New Roman" pitchFamily="18" charset="0"/>
              </a:rPr>
              <a:t>11</a:t>
            </a:r>
            <a:r>
              <a:rPr lang="zh-TW" altLang="zh-TW" sz="2000" b="1" dirty="0">
                <a:latin typeface="標楷體" pitchFamily="65" charset="-120"/>
                <a:ea typeface="標楷體" pitchFamily="65" charset="-120"/>
                <a:cs typeface="Times New Roman" pitchFamily="18" charset="0"/>
              </a:rPr>
              <a:t>月</a:t>
            </a:r>
            <a:r>
              <a:rPr lang="en-US" altLang="zh-TW" sz="2000" b="1" dirty="0">
                <a:latin typeface="標楷體" pitchFamily="65" charset="-120"/>
                <a:ea typeface="標楷體" pitchFamily="65" charset="-120"/>
                <a:cs typeface="Times New Roman" pitchFamily="18" charset="0"/>
              </a:rPr>
              <a:t>30</a:t>
            </a:r>
            <a:r>
              <a:rPr lang="zh-TW" altLang="zh-TW" sz="2000" b="1" dirty="0">
                <a:latin typeface="標楷體" pitchFamily="65" charset="-120"/>
                <a:ea typeface="標楷體" pitchFamily="65" charset="-120"/>
                <a:cs typeface="Times New Roman" pitchFamily="18" charset="0"/>
              </a:rPr>
              <a:t>日離職，</a:t>
            </a:r>
            <a:r>
              <a:rPr lang="zh-TW" altLang="en-US" sz="2000" b="1" dirty="0">
                <a:latin typeface="標楷體" pitchFamily="65" charset="-120"/>
                <a:ea typeface="標楷體" pitchFamily="65" charset="-120"/>
                <a:cs typeface="Times New Roman" pitchFamily="18" charset="0"/>
              </a:rPr>
              <a:t>甲</a:t>
            </a:r>
            <a:r>
              <a:rPr lang="zh-TW" altLang="zh-TW" sz="2000" b="1" dirty="0">
                <a:latin typeface="標楷體" pitchFamily="65" charset="-120"/>
                <a:ea typeface="標楷體" pitchFamily="65" charset="-120"/>
                <a:cs typeface="Times New Roman" pitchFamily="18" charset="0"/>
              </a:rPr>
              <a:t>公司於</a:t>
            </a:r>
            <a:r>
              <a:rPr lang="en-US" altLang="zh-TW" sz="2000" b="1" dirty="0" smtClean="0">
                <a:latin typeface="標楷體" pitchFamily="65" charset="-120"/>
                <a:ea typeface="標楷體" pitchFamily="65" charset="-120"/>
                <a:cs typeface="Times New Roman" pitchFamily="18" charset="0"/>
              </a:rPr>
              <a:t>105</a:t>
            </a:r>
            <a:r>
              <a:rPr lang="zh-TW" altLang="zh-TW" sz="2000" b="1" dirty="0" smtClean="0">
                <a:latin typeface="標楷體" pitchFamily="65" charset="-120"/>
                <a:ea typeface="標楷體" pitchFamily="65" charset="-120"/>
                <a:cs typeface="Times New Roman" pitchFamily="18" charset="0"/>
              </a:rPr>
              <a:t>年</a:t>
            </a:r>
            <a:r>
              <a:rPr lang="en-US" altLang="zh-TW" sz="2000" b="1" dirty="0">
                <a:latin typeface="標楷體" pitchFamily="65" charset="-120"/>
                <a:ea typeface="標楷體" pitchFamily="65" charset="-120"/>
                <a:cs typeface="Times New Roman" pitchFamily="18" charset="0"/>
              </a:rPr>
              <a:t>12</a:t>
            </a:r>
            <a:r>
              <a:rPr lang="zh-TW" altLang="zh-TW" sz="2000" b="1" dirty="0">
                <a:latin typeface="標楷體" pitchFamily="65" charset="-120"/>
                <a:ea typeface="標楷體" pitchFamily="65" charset="-120"/>
                <a:cs typeface="Times New Roman" pitchFamily="18" charset="0"/>
              </a:rPr>
              <a:t>月</a:t>
            </a:r>
            <a:r>
              <a:rPr lang="en-US" altLang="zh-TW" sz="2000" b="1" dirty="0">
                <a:latin typeface="標楷體" pitchFamily="65" charset="-120"/>
                <a:ea typeface="標楷體" pitchFamily="65" charset="-120"/>
                <a:cs typeface="Times New Roman" pitchFamily="18" charset="0"/>
              </a:rPr>
              <a:t>15</a:t>
            </a:r>
            <a:r>
              <a:rPr lang="zh-TW" altLang="zh-TW" sz="2000" b="1" dirty="0">
                <a:latin typeface="標楷體" pitchFamily="65" charset="-120"/>
                <a:ea typeface="標楷體" pitchFamily="65" charset="-120"/>
                <a:cs typeface="Times New Roman" pitchFamily="18" charset="0"/>
              </a:rPr>
              <a:t>日給付陳先生</a:t>
            </a:r>
            <a:r>
              <a:rPr lang="zh-TW" altLang="en-US" sz="2000" b="1" dirty="0">
                <a:latin typeface="標楷體" pitchFamily="65" charset="-120"/>
                <a:ea typeface="標楷體" pitchFamily="65" charset="-120"/>
                <a:cs typeface="Times New Roman" pitchFamily="18" charset="0"/>
              </a:rPr>
              <a:t>紅利</a:t>
            </a:r>
            <a:r>
              <a:rPr lang="zh-TW" altLang="zh-TW" sz="2000" b="1" dirty="0">
                <a:latin typeface="標楷體" pitchFamily="65" charset="-120"/>
                <a:ea typeface="標楷體" pitchFamily="65" charset="-120"/>
                <a:cs typeface="Times New Roman" pitchFamily="18" charset="0"/>
              </a:rPr>
              <a:t>獎金</a:t>
            </a:r>
            <a:r>
              <a:rPr lang="en-US" altLang="zh-TW" sz="2000" b="1" dirty="0">
                <a:latin typeface="標楷體" pitchFamily="65" charset="-120"/>
                <a:ea typeface="標楷體" pitchFamily="65" charset="-120"/>
                <a:cs typeface="Times New Roman" pitchFamily="18" charset="0"/>
              </a:rPr>
              <a:t>30,000</a:t>
            </a:r>
            <a:r>
              <a:rPr lang="zh-TW" altLang="zh-TW" sz="2000" b="1" dirty="0">
                <a:latin typeface="標楷體" pitchFamily="65" charset="-120"/>
                <a:ea typeface="標楷體" pitchFamily="65" charset="-120"/>
                <a:cs typeface="Times New Roman" pitchFamily="18" charset="0"/>
              </a:rPr>
              <a:t>元。</a:t>
            </a:r>
            <a:endParaRPr lang="zh-TW" altLang="en-US" sz="2000" b="1" dirty="0">
              <a:latin typeface="標楷體" pitchFamily="65" charset="-120"/>
              <a:ea typeface="標楷體" pitchFamily="65" charset="-120"/>
              <a:cs typeface="Times New Roman" pitchFamily="18" charset="0"/>
            </a:endParaRPr>
          </a:p>
        </p:txBody>
      </p:sp>
      <p:graphicFrame>
        <p:nvGraphicFramePr>
          <p:cNvPr id="8" name="表格 7"/>
          <p:cNvGraphicFramePr>
            <a:graphicFrameLocks noGrp="1"/>
          </p:cNvGraphicFramePr>
          <p:nvPr/>
        </p:nvGraphicFramePr>
        <p:xfrm>
          <a:off x="250825" y="3573463"/>
          <a:ext cx="8712968" cy="2568283"/>
        </p:xfrm>
        <a:graphic>
          <a:graphicData uri="http://schemas.openxmlformats.org/drawingml/2006/table">
            <a:tbl>
              <a:tblPr/>
              <a:tblGrid>
                <a:gridCol w="1058316"/>
                <a:gridCol w="917207"/>
                <a:gridCol w="917207"/>
                <a:gridCol w="917207"/>
                <a:gridCol w="917207"/>
                <a:gridCol w="846653"/>
                <a:gridCol w="987761"/>
                <a:gridCol w="987761"/>
                <a:gridCol w="1163649"/>
              </a:tblGrid>
              <a:tr h="1260795">
                <a:tc>
                  <a:txBody>
                    <a:bodyPr/>
                    <a:lstStyle/>
                    <a:p>
                      <a:pPr algn="ctr" fontAlgn="ctr"/>
                      <a:r>
                        <a:rPr lang="zh-TW" altLang="en-US" sz="1600" b="0" i="0" u="none" strike="noStrike" dirty="0">
                          <a:solidFill>
                            <a:srgbClr val="000000"/>
                          </a:solidFill>
                          <a:latin typeface="標楷體"/>
                        </a:rPr>
                        <a:t>給付日期</a:t>
                      </a:r>
                    </a:p>
                  </a:txBody>
                  <a:tcPr marL="8982" marR="8982" marT="8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600" b="0" i="0" u="none" strike="noStrike" dirty="0">
                          <a:solidFill>
                            <a:srgbClr val="000000"/>
                          </a:solidFill>
                          <a:latin typeface="標楷體"/>
                        </a:rPr>
                        <a:t>獎金項目</a:t>
                      </a:r>
                    </a:p>
                  </a:txBody>
                  <a:tcPr marL="8982" marR="8982" marT="8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600" b="0" i="0" u="none" strike="noStrike" dirty="0">
                          <a:solidFill>
                            <a:srgbClr val="000000"/>
                          </a:solidFill>
                          <a:latin typeface="標楷體"/>
                        </a:rPr>
                        <a:t>當月</a:t>
                      </a:r>
                      <a:br>
                        <a:rPr lang="zh-TW" altLang="en-US" sz="1600" b="0" i="0" u="none" strike="noStrike" dirty="0">
                          <a:solidFill>
                            <a:srgbClr val="000000"/>
                          </a:solidFill>
                          <a:latin typeface="標楷體"/>
                        </a:rPr>
                      </a:br>
                      <a:r>
                        <a:rPr lang="zh-TW" altLang="en-US" sz="1600" b="0" i="0" u="none" strike="noStrike" dirty="0">
                          <a:solidFill>
                            <a:srgbClr val="000000"/>
                          </a:solidFill>
                          <a:latin typeface="標楷體"/>
                        </a:rPr>
                        <a:t>投保金額</a:t>
                      </a:r>
                      <a:br>
                        <a:rPr lang="zh-TW" altLang="en-US" sz="1600" b="0" i="0" u="none" strike="noStrike" dirty="0">
                          <a:solidFill>
                            <a:srgbClr val="000000"/>
                          </a:solidFill>
                          <a:latin typeface="標楷體"/>
                        </a:rPr>
                      </a:br>
                      <a:r>
                        <a:rPr lang="en-US" altLang="zh-TW" sz="1600" b="0" i="0" u="none" strike="noStrike" dirty="0">
                          <a:solidFill>
                            <a:srgbClr val="000000"/>
                          </a:solidFill>
                          <a:latin typeface="Times New Roman"/>
                        </a:rPr>
                        <a:t>(</a:t>
                      </a:r>
                      <a:r>
                        <a:rPr lang="en-US" sz="1600" b="0" i="0" u="none" strike="noStrike" dirty="0">
                          <a:solidFill>
                            <a:srgbClr val="000000"/>
                          </a:solidFill>
                          <a:latin typeface="Times New Roman"/>
                        </a:rPr>
                        <a:t>A)</a:t>
                      </a:r>
                      <a:endParaRPr lang="en-US" sz="1600" b="0" i="0" u="none" strike="noStrike" dirty="0">
                        <a:solidFill>
                          <a:srgbClr val="000000"/>
                        </a:solidFill>
                        <a:latin typeface="標楷體"/>
                      </a:endParaRPr>
                    </a:p>
                  </a:txBody>
                  <a:tcPr marL="8982" marR="8982" marT="8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600" b="0" i="0" u="none" strike="noStrike" dirty="0">
                          <a:solidFill>
                            <a:srgbClr val="000000"/>
                          </a:solidFill>
                          <a:latin typeface="Times New Roman"/>
                        </a:rPr>
                        <a:t>4</a:t>
                      </a:r>
                      <a:r>
                        <a:rPr lang="zh-TW" altLang="en-US" sz="1600" b="0" i="0" u="none" strike="noStrike" dirty="0">
                          <a:solidFill>
                            <a:srgbClr val="000000"/>
                          </a:solidFill>
                          <a:latin typeface="標楷體"/>
                        </a:rPr>
                        <a:t>倍投保金額</a:t>
                      </a:r>
                      <a:br>
                        <a:rPr lang="zh-TW" altLang="en-US" sz="1600" b="0" i="0" u="none" strike="noStrike" dirty="0">
                          <a:solidFill>
                            <a:srgbClr val="000000"/>
                          </a:solidFill>
                          <a:latin typeface="標楷體"/>
                        </a:rPr>
                      </a:br>
                      <a:r>
                        <a:rPr lang="en-US" altLang="zh-TW" sz="1600" b="0" i="0" u="none" strike="noStrike" dirty="0">
                          <a:solidFill>
                            <a:srgbClr val="000000"/>
                          </a:solidFill>
                          <a:latin typeface="Times New Roman"/>
                        </a:rPr>
                        <a:t>(</a:t>
                      </a:r>
                      <a:r>
                        <a:rPr lang="en-US" sz="1600" b="0" i="0" u="none" strike="noStrike" dirty="0">
                          <a:solidFill>
                            <a:srgbClr val="000000"/>
                          </a:solidFill>
                          <a:latin typeface="Times New Roman"/>
                        </a:rPr>
                        <a:t>B=A×4)</a:t>
                      </a:r>
                    </a:p>
                  </a:txBody>
                  <a:tcPr marL="8982" marR="8982" marT="8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600" b="0" i="0" u="none" strike="noStrike" dirty="0">
                          <a:solidFill>
                            <a:srgbClr val="000000"/>
                          </a:solidFill>
                          <a:latin typeface="標楷體"/>
                        </a:rPr>
                        <a:t>單次給付獎金金額</a:t>
                      </a:r>
                      <a:br>
                        <a:rPr lang="zh-TW" altLang="en-US" sz="1600" b="0" i="0" u="none" strike="noStrike" dirty="0">
                          <a:solidFill>
                            <a:srgbClr val="000000"/>
                          </a:solidFill>
                          <a:latin typeface="標楷體"/>
                        </a:rPr>
                      </a:br>
                      <a:r>
                        <a:rPr lang="zh-TW" altLang="en-US" sz="1600" b="0" i="0" u="none" strike="noStrike" dirty="0">
                          <a:solidFill>
                            <a:srgbClr val="000000"/>
                          </a:solidFill>
                          <a:latin typeface="標楷體"/>
                        </a:rPr>
                        <a:t>   </a:t>
                      </a:r>
                      <a:r>
                        <a:rPr lang="en-US" altLang="zh-TW" sz="1600" b="0" i="0" u="none" strike="noStrike" dirty="0">
                          <a:solidFill>
                            <a:srgbClr val="000000"/>
                          </a:solidFill>
                          <a:latin typeface="標楷體"/>
                        </a:rPr>
                        <a:t>(C)</a:t>
                      </a:r>
                    </a:p>
                  </a:txBody>
                  <a:tcPr marL="8982" marR="8982" marT="8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600" b="0" i="0" u="none" strike="noStrike" dirty="0">
                          <a:solidFill>
                            <a:srgbClr val="000000"/>
                          </a:solidFill>
                          <a:latin typeface="標楷體"/>
                        </a:rPr>
                        <a:t>累計獎金</a:t>
                      </a:r>
                      <a:br>
                        <a:rPr lang="zh-TW" altLang="en-US" sz="1600" b="0" i="0" u="none" strike="noStrike" dirty="0">
                          <a:solidFill>
                            <a:srgbClr val="000000"/>
                          </a:solidFill>
                          <a:latin typeface="標楷體"/>
                        </a:rPr>
                      </a:br>
                      <a:r>
                        <a:rPr lang="zh-TW" altLang="en-US" sz="1600" b="0" i="0" u="none" strike="noStrike" dirty="0">
                          <a:solidFill>
                            <a:srgbClr val="000000"/>
                          </a:solidFill>
                          <a:latin typeface="標楷體"/>
                        </a:rPr>
                        <a:t>金額</a:t>
                      </a:r>
                      <a:br>
                        <a:rPr lang="zh-TW" altLang="en-US" sz="1600" b="0" i="0" u="none" strike="noStrike" dirty="0">
                          <a:solidFill>
                            <a:srgbClr val="000000"/>
                          </a:solidFill>
                          <a:latin typeface="標楷體"/>
                        </a:rPr>
                      </a:br>
                      <a:r>
                        <a:rPr lang="en-US" altLang="zh-TW" sz="1600" b="0" i="0" u="none" strike="noStrike" dirty="0">
                          <a:solidFill>
                            <a:srgbClr val="000000"/>
                          </a:solidFill>
                          <a:latin typeface="標楷體"/>
                        </a:rPr>
                        <a:t>(D)</a:t>
                      </a:r>
                    </a:p>
                  </a:txBody>
                  <a:tcPr marL="8982" marR="8982" marT="8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600" b="0" i="0" u="none" strike="noStrike" dirty="0">
                          <a:solidFill>
                            <a:srgbClr val="000000"/>
                          </a:solidFill>
                          <a:latin typeface="標楷體"/>
                        </a:rPr>
                        <a:t>累計超過</a:t>
                      </a:r>
                      <a:r>
                        <a:rPr lang="en-US" altLang="zh-TW" sz="1600" b="0" i="0" u="none" strike="noStrike" dirty="0">
                          <a:solidFill>
                            <a:srgbClr val="000000"/>
                          </a:solidFill>
                          <a:latin typeface="標楷體"/>
                        </a:rPr>
                        <a:t>4</a:t>
                      </a:r>
                      <a:r>
                        <a:rPr lang="zh-TW" altLang="en-US" sz="1600" b="0" i="0" u="none" strike="noStrike" dirty="0">
                          <a:solidFill>
                            <a:srgbClr val="000000"/>
                          </a:solidFill>
                          <a:latin typeface="標楷體"/>
                        </a:rPr>
                        <a:t>倍投保金額之獎金</a:t>
                      </a:r>
                      <a:br>
                        <a:rPr lang="zh-TW" altLang="en-US" sz="1600" b="0" i="0" u="none" strike="noStrike" dirty="0">
                          <a:solidFill>
                            <a:srgbClr val="000000"/>
                          </a:solidFill>
                          <a:latin typeface="標楷體"/>
                        </a:rPr>
                      </a:br>
                      <a:r>
                        <a:rPr lang="en-US" altLang="zh-TW" sz="1600" b="0" i="0" u="none" strike="noStrike" dirty="0">
                          <a:solidFill>
                            <a:srgbClr val="000000"/>
                          </a:solidFill>
                          <a:latin typeface="標楷體"/>
                        </a:rPr>
                        <a:t>(E</a:t>
                      </a:r>
                      <a:r>
                        <a:rPr lang="zh-TW" altLang="en-US" sz="1600" b="0" i="0" u="none" strike="noStrike" dirty="0">
                          <a:solidFill>
                            <a:srgbClr val="000000"/>
                          </a:solidFill>
                          <a:latin typeface="標楷體"/>
                        </a:rPr>
                        <a:t>＝</a:t>
                      </a:r>
                      <a:r>
                        <a:rPr lang="en-US" altLang="zh-TW" sz="1600" b="0" i="0" u="none" strike="noStrike" dirty="0">
                          <a:solidFill>
                            <a:srgbClr val="000000"/>
                          </a:solidFill>
                          <a:latin typeface="標楷體"/>
                        </a:rPr>
                        <a:t>D-B)</a:t>
                      </a:r>
                    </a:p>
                  </a:txBody>
                  <a:tcPr marL="8982" marR="8982" marT="8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600" b="0" i="0" u="none" strike="noStrike" dirty="0">
                          <a:solidFill>
                            <a:srgbClr val="000000"/>
                          </a:solidFill>
                          <a:latin typeface="標楷體"/>
                        </a:rPr>
                        <a:t>補充保險費費基</a:t>
                      </a:r>
                      <a:r>
                        <a:rPr lang="en-US" altLang="zh-TW" sz="1600" b="0" i="0" u="none" strike="noStrike" dirty="0">
                          <a:solidFill>
                            <a:srgbClr val="000000"/>
                          </a:solidFill>
                          <a:latin typeface="Times New Roman"/>
                        </a:rPr>
                        <a:t>(F)</a:t>
                      </a:r>
                      <a:br>
                        <a:rPr lang="en-US" altLang="zh-TW" sz="1600" b="0" i="0" u="none" strike="noStrike" dirty="0">
                          <a:solidFill>
                            <a:srgbClr val="000000"/>
                          </a:solidFill>
                          <a:latin typeface="Times New Roman"/>
                        </a:rPr>
                      </a:br>
                      <a:r>
                        <a:rPr lang="en-US" altLang="zh-TW" sz="1600" b="0" i="0" u="none" strike="noStrike" dirty="0">
                          <a:solidFill>
                            <a:srgbClr val="000000"/>
                          </a:solidFill>
                          <a:latin typeface="Times New Roman"/>
                        </a:rPr>
                        <a:t>min(C</a:t>
                      </a:r>
                      <a:r>
                        <a:rPr lang="zh-TW" altLang="en-US" sz="1600" b="0" i="0" u="none" strike="noStrike" dirty="0">
                          <a:solidFill>
                            <a:srgbClr val="000000"/>
                          </a:solidFill>
                          <a:latin typeface="標楷體"/>
                        </a:rPr>
                        <a:t>、</a:t>
                      </a:r>
                      <a:r>
                        <a:rPr lang="en-US" altLang="zh-TW" sz="1600" b="0" i="0" u="none" strike="noStrike" dirty="0">
                          <a:solidFill>
                            <a:srgbClr val="000000"/>
                          </a:solidFill>
                          <a:latin typeface="Times New Roman"/>
                        </a:rPr>
                        <a:t>E)</a:t>
                      </a:r>
                      <a:endParaRPr lang="zh-TW" altLang="en-US" sz="1600" b="0" i="0" u="none" strike="noStrike" dirty="0">
                        <a:solidFill>
                          <a:srgbClr val="000000"/>
                        </a:solidFill>
                        <a:latin typeface="標楷體"/>
                      </a:endParaRPr>
                    </a:p>
                  </a:txBody>
                  <a:tcPr marL="8982" marR="8982" marT="8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600" b="0" i="0" u="none" strike="noStrike" dirty="0">
                          <a:solidFill>
                            <a:srgbClr val="000000"/>
                          </a:solidFill>
                          <a:latin typeface="標楷體"/>
                        </a:rPr>
                        <a:t>補充保險費金額</a:t>
                      </a:r>
                      <a:r>
                        <a:rPr lang="en-US" altLang="zh-TW" sz="1600" b="0" i="0" u="none" strike="noStrike" dirty="0">
                          <a:solidFill>
                            <a:srgbClr val="000000"/>
                          </a:solidFill>
                          <a:latin typeface="Times New Roman"/>
                        </a:rPr>
                        <a:t>(</a:t>
                      </a:r>
                      <a:r>
                        <a:rPr lang="en-US" altLang="zh-TW" sz="1600" b="0" i="0" u="none" strike="noStrike" dirty="0" smtClean="0">
                          <a:solidFill>
                            <a:srgbClr val="000000"/>
                          </a:solidFill>
                          <a:latin typeface="Times New Roman"/>
                        </a:rPr>
                        <a:t>G=F×1.91%)</a:t>
                      </a:r>
                      <a:endParaRPr lang="zh-TW" altLang="en-US" sz="1600" b="0" i="0" u="none" strike="noStrike" dirty="0">
                        <a:solidFill>
                          <a:srgbClr val="000000"/>
                        </a:solidFill>
                        <a:latin typeface="標楷體"/>
                      </a:endParaRPr>
                    </a:p>
                  </a:txBody>
                  <a:tcPr marL="8982" marR="8982" marT="8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6872">
                <a:tc>
                  <a:txBody>
                    <a:bodyPr/>
                    <a:lstStyle/>
                    <a:p>
                      <a:pPr algn="ctr" fontAlgn="ctr"/>
                      <a:r>
                        <a:rPr lang="en-US" altLang="zh-TW" sz="1600" b="0" i="0" u="none" strike="noStrike" dirty="0" smtClean="0">
                          <a:solidFill>
                            <a:srgbClr val="000000"/>
                          </a:solidFill>
                          <a:latin typeface="標楷體"/>
                        </a:rPr>
                        <a:t>105/01/15</a:t>
                      </a:r>
                      <a:endParaRPr lang="en-US" altLang="zh-TW" sz="1600" b="0" i="0" u="none" strike="noStrike" dirty="0">
                        <a:solidFill>
                          <a:srgbClr val="000000"/>
                        </a:solidFill>
                        <a:latin typeface="標楷體"/>
                      </a:endParaRPr>
                    </a:p>
                  </a:txBody>
                  <a:tcPr marL="8982" marR="8982" marT="8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zh-TW" altLang="en-US" sz="1600" b="0" i="0" u="none" strike="noStrike">
                          <a:solidFill>
                            <a:srgbClr val="000000"/>
                          </a:solidFill>
                          <a:latin typeface="細明體"/>
                        </a:rPr>
                        <a:t>年終獎金</a:t>
                      </a:r>
                    </a:p>
                  </a:txBody>
                  <a:tcPr marL="8982" marR="8982" marT="8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600" b="0" i="0" u="none" strike="noStrike">
                          <a:solidFill>
                            <a:srgbClr val="000000"/>
                          </a:solidFill>
                          <a:latin typeface="Times New Roman"/>
                        </a:rPr>
                        <a:t>30,300 </a:t>
                      </a:r>
                    </a:p>
                  </a:txBody>
                  <a:tcPr marL="8982" marR="8982" marT="8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600" b="0" i="0" u="none" strike="noStrike">
                          <a:solidFill>
                            <a:srgbClr val="000000"/>
                          </a:solidFill>
                          <a:latin typeface="Times New Roman"/>
                        </a:rPr>
                        <a:t>121,200 </a:t>
                      </a:r>
                    </a:p>
                  </a:txBody>
                  <a:tcPr marL="8982" marR="8982" marT="8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600" b="0" i="0" u="none" strike="noStrike">
                          <a:solidFill>
                            <a:srgbClr val="000000"/>
                          </a:solidFill>
                          <a:latin typeface="Times New Roman"/>
                        </a:rPr>
                        <a:t>100,000 </a:t>
                      </a:r>
                    </a:p>
                  </a:txBody>
                  <a:tcPr marL="8982" marR="8982" marT="8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600" b="0" i="0" u="none" strike="noStrike">
                          <a:solidFill>
                            <a:srgbClr val="000000"/>
                          </a:solidFill>
                          <a:latin typeface="Times New Roman"/>
                        </a:rPr>
                        <a:t>100,000 </a:t>
                      </a:r>
                    </a:p>
                  </a:txBody>
                  <a:tcPr marL="8982" marR="8982" marT="8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600" b="0" i="0" u="none" strike="noStrike">
                          <a:solidFill>
                            <a:srgbClr val="000000"/>
                          </a:solidFill>
                          <a:latin typeface="新細明體"/>
                        </a:rPr>
                        <a:t>-21,200 </a:t>
                      </a:r>
                    </a:p>
                  </a:txBody>
                  <a:tcPr marL="8982" marR="8982" marT="8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1F828"/>
                    </a:solidFill>
                  </a:tcPr>
                </a:tc>
                <a:tc>
                  <a:txBody>
                    <a:bodyPr/>
                    <a:lstStyle/>
                    <a:p>
                      <a:pPr algn="r" fontAlgn="ctr"/>
                      <a:r>
                        <a:rPr lang="en-US" altLang="zh-TW" sz="1600" b="0" i="0" u="none" strike="noStrike" dirty="0">
                          <a:solidFill>
                            <a:srgbClr val="000000"/>
                          </a:solidFill>
                          <a:latin typeface="Times New Roman"/>
                        </a:rPr>
                        <a:t>0 </a:t>
                      </a:r>
                    </a:p>
                  </a:txBody>
                  <a:tcPr marL="8982" marR="8982" marT="8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600" b="0" i="0" u="none" strike="noStrike" dirty="0">
                          <a:solidFill>
                            <a:srgbClr val="000000"/>
                          </a:solidFill>
                          <a:latin typeface="Times New Roman"/>
                        </a:rPr>
                        <a:t>0 </a:t>
                      </a:r>
                    </a:p>
                  </a:txBody>
                  <a:tcPr marL="8982" marR="8982" marT="8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26872">
                <a:tc>
                  <a:txBody>
                    <a:bodyPr/>
                    <a:lstStyle/>
                    <a:p>
                      <a:pPr algn="ctr" fontAlgn="ctr"/>
                      <a:r>
                        <a:rPr lang="en-US" altLang="zh-TW" sz="1600" b="0" i="0" u="none" strike="noStrike" dirty="0" smtClean="0">
                          <a:solidFill>
                            <a:srgbClr val="000000"/>
                          </a:solidFill>
                          <a:latin typeface="標楷體"/>
                        </a:rPr>
                        <a:t>105/06/01</a:t>
                      </a:r>
                      <a:endParaRPr lang="en-US" altLang="zh-TW" sz="1600" b="0" i="0" u="none" strike="noStrike" dirty="0">
                        <a:solidFill>
                          <a:srgbClr val="000000"/>
                        </a:solidFill>
                        <a:latin typeface="標楷體"/>
                      </a:endParaRPr>
                    </a:p>
                  </a:txBody>
                  <a:tcPr marL="8982" marR="8982" marT="8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zh-TW" altLang="en-US" sz="1600" b="0" i="0" u="none" strike="noStrike">
                          <a:solidFill>
                            <a:srgbClr val="000000"/>
                          </a:solidFill>
                          <a:latin typeface="細明體"/>
                        </a:rPr>
                        <a:t>端午獎金</a:t>
                      </a:r>
                    </a:p>
                  </a:txBody>
                  <a:tcPr marL="8982" marR="8982" marT="8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600" b="0" i="0" u="none" strike="noStrike">
                          <a:solidFill>
                            <a:srgbClr val="000000"/>
                          </a:solidFill>
                          <a:latin typeface="Times New Roman"/>
                        </a:rPr>
                        <a:t>30,300 </a:t>
                      </a:r>
                    </a:p>
                  </a:txBody>
                  <a:tcPr marL="8982" marR="8982" marT="8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600" b="0" i="0" u="none" strike="noStrike">
                          <a:solidFill>
                            <a:srgbClr val="000000"/>
                          </a:solidFill>
                          <a:latin typeface="Times New Roman"/>
                        </a:rPr>
                        <a:t>121,200 </a:t>
                      </a:r>
                    </a:p>
                  </a:txBody>
                  <a:tcPr marL="8982" marR="8982" marT="8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600" b="0" i="0" u="none" strike="noStrike">
                          <a:solidFill>
                            <a:srgbClr val="000000"/>
                          </a:solidFill>
                          <a:latin typeface="Times New Roman"/>
                        </a:rPr>
                        <a:t>15,000 </a:t>
                      </a:r>
                    </a:p>
                  </a:txBody>
                  <a:tcPr marL="8982" marR="8982" marT="8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600" b="0" i="0" u="none" strike="noStrike">
                          <a:solidFill>
                            <a:srgbClr val="000000"/>
                          </a:solidFill>
                          <a:latin typeface="Times New Roman"/>
                        </a:rPr>
                        <a:t>115,000 </a:t>
                      </a:r>
                    </a:p>
                  </a:txBody>
                  <a:tcPr marL="8982" marR="8982" marT="8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600" b="0" i="0" u="none" strike="noStrike">
                          <a:solidFill>
                            <a:srgbClr val="000000"/>
                          </a:solidFill>
                          <a:latin typeface="新細明體"/>
                        </a:rPr>
                        <a:t>-6,200 </a:t>
                      </a:r>
                    </a:p>
                  </a:txBody>
                  <a:tcPr marL="8982" marR="8982" marT="8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1F828"/>
                    </a:solidFill>
                  </a:tcPr>
                </a:tc>
                <a:tc>
                  <a:txBody>
                    <a:bodyPr/>
                    <a:lstStyle/>
                    <a:p>
                      <a:pPr algn="r" fontAlgn="ctr"/>
                      <a:r>
                        <a:rPr lang="en-US" altLang="zh-TW" sz="1600" b="0" i="0" u="none" strike="noStrike">
                          <a:solidFill>
                            <a:srgbClr val="000000"/>
                          </a:solidFill>
                          <a:latin typeface="Times New Roman"/>
                        </a:rPr>
                        <a:t>0 </a:t>
                      </a:r>
                    </a:p>
                  </a:txBody>
                  <a:tcPr marL="8982" marR="8982" marT="8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600" b="0" i="0" u="none" strike="noStrike" dirty="0">
                          <a:solidFill>
                            <a:srgbClr val="000000"/>
                          </a:solidFill>
                          <a:latin typeface="Times New Roman"/>
                        </a:rPr>
                        <a:t>0 </a:t>
                      </a:r>
                    </a:p>
                  </a:txBody>
                  <a:tcPr marL="8982" marR="8982" marT="8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26872">
                <a:tc>
                  <a:txBody>
                    <a:bodyPr/>
                    <a:lstStyle/>
                    <a:p>
                      <a:pPr algn="ctr" fontAlgn="ctr"/>
                      <a:r>
                        <a:rPr lang="en-US" altLang="zh-TW" sz="1600" b="0" i="0" u="none" strike="noStrike" dirty="0" smtClean="0">
                          <a:solidFill>
                            <a:srgbClr val="000000"/>
                          </a:solidFill>
                          <a:latin typeface="標楷體"/>
                        </a:rPr>
                        <a:t>105/09/05</a:t>
                      </a:r>
                      <a:endParaRPr lang="en-US" altLang="zh-TW" sz="1600" b="0" i="0" u="none" strike="noStrike" dirty="0">
                        <a:solidFill>
                          <a:srgbClr val="000000"/>
                        </a:solidFill>
                        <a:latin typeface="標楷體"/>
                      </a:endParaRPr>
                    </a:p>
                  </a:txBody>
                  <a:tcPr marL="8982" marR="8982" marT="8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zh-TW" altLang="en-US" sz="1600" b="0" i="0" u="none" strike="noStrike">
                          <a:solidFill>
                            <a:srgbClr val="000000"/>
                          </a:solidFill>
                          <a:latin typeface="細明體"/>
                        </a:rPr>
                        <a:t>中秋獎金</a:t>
                      </a:r>
                    </a:p>
                  </a:txBody>
                  <a:tcPr marL="8982" marR="8982" marT="8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600" b="0" i="0" u="none" strike="noStrike">
                          <a:solidFill>
                            <a:srgbClr val="000000"/>
                          </a:solidFill>
                          <a:latin typeface="Times New Roman"/>
                        </a:rPr>
                        <a:t>30,300 </a:t>
                      </a:r>
                    </a:p>
                  </a:txBody>
                  <a:tcPr marL="8982" marR="8982" marT="8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600" b="0" i="0" u="none" strike="noStrike">
                          <a:solidFill>
                            <a:srgbClr val="000000"/>
                          </a:solidFill>
                          <a:latin typeface="Times New Roman"/>
                        </a:rPr>
                        <a:t>121,200 </a:t>
                      </a:r>
                    </a:p>
                  </a:txBody>
                  <a:tcPr marL="8982" marR="8982" marT="8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600" b="0" i="0" u="none" strike="noStrike">
                          <a:solidFill>
                            <a:srgbClr val="000000"/>
                          </a:solidFill>
                          <a:latin typeface="Times New Roman"/>
                        </a:rPr>
                        <a:t>15,000 </a:t>
                      </a:r>
                    </a:p>
                  </a:txBody>
                  <a:tcPr marL="8982" marR="8982" marT="8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600" b="0" i="0" u="none" strike="noStrike">
                          <a:solidFill>
                            <a:srgbClr val="000000"/>
                          </a:solidFill>
                          <a:latin typeface="Times New Roman"/>
                        </a:rPr>
                        <a:t>130,000 </a:t>
                      </a:r>
                    </a:p>
                  </a:txBody>
                  <a:tcPr marL="8982" marR="8982" marT="8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600" b="0" i="0" u="none" strike="noStrike">
                          <a:solidFill>
                            <a:srgbClr val="000000"/>
                          </a:solidFill>
                          <a:latin typeface="新細明體"/>
                        </a:rPr>
                        <a:t>8,800 </a:t>
                      </a:r>
                    </a:p>
                  </a:txBody>
                  <a:tcPr marL="8982" marR="8982" marT="8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1F828"/>
                    </a:solidFill>
                  </a:tcPr>
                </a:tc>
                <a:tc>
                  <a:txBody>
                    <a:bodyPr/>
                    <a:lstStyle/>
                    <a:p>
                      <a:pPr algn="r" fontAlgn="ctr"/>
                      <a:r>
                        <a:rPr lang="en-US" altLang="zh-TW" sz="1600" b="0" i="0" u="none" strike="noStrike">
                          <a:solidFill>
                            <a:srgbClr val="000000"/>
                          </a:solidFill>
                          <a:latin typeface="Times New Roman"/>
                        </a:rPr>
                        <a:t>8,800 </a:t>
                      </a:r>
                    </a:p>
                  </a:txBody>
                  <a:tcPr marL="8982" marR="8982" marT="8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600" b="0" i="0" u="none" strike="noStrike" dirty="0" smtClean="0">
                          <a:solidFill>
                            <a:srgbClr val="000000"/>
                          </a:solidFill>
                          <a:latin typeface="Times New Roman"/>
                        </a:rPr>
                        <a:t>168 </a:t>
                      </a:r>
                      <a:endParaRPr lang="en-US" altLang="zh-TW" sz="1600" b="0" i="0" u="none" strike="noStrike" dirty="0">
                        <a:solidFill>
                          <a:srgbClr val="000000"/>
                        </a:solidFill>
                        <a:latin typeface="Times New Roman"/>
                      </a:endParaRPr>
                    </a:p>
                  </a:txBody>
                  <a:tcPr marL="8982" marR="8982" marT="8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26872">
                <a:tc>
                  <a:txBody>
                    <a:bodyPr/>
                    <a:lstStyle/>
                    <a:p>
                      <a:pPr algn="ctr" fontAlgn="ctr"/>
                      <a:r>
                        <a:rPr lang="en-US" altLang="zh-TW" sz="1600" b="0" i="0" u="none" strike="noStrike" dirty="0" smtClean="0">
                          <a:solidFill>
                            <a:srgbClr val="000000"/>
                          </a:solidFill>
                          <a:latin typeface="標楷體"/>
                        </a:rPr>
                        <a:t>105/12/15</a:t>
                      </a:r>
                      <a:endParaRPr lang="en-US" altLang="zh-TW" sz="1600" b="0" i="0" u="none" strike="noStrike" dirty="0">
                        <a:solidFill>
                          <a:srgbClr val="000000"/>
                        </a:solidFill>
                        <a:latin typeface="標楷體"/>
                      </a:endParaRPr>
                    </a:p>
                  </a:txBody>
                  <a:tcPr marL="8982" marR="8982" marT="8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zh-TW" altLang="en-US" sz="1600" b="0" i="0" u="none" strike="noStrike" dirty="0">
                          <a:solidFill>
                            <a:srgbClr val="000000"/>
                          </a:solidFill>
                          <a:latin typeface="細明體"/>
                        </a:rPr>
                        <a:t>紅利</a:t>
                      </a:r>
                    </a:p>
                  </a:txBody>
                  <a:tcPr marL="8982" marR="8982" marT="8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600" b="0" i="0" u="none" strike="noStrike">
                          <a:solidFill>
                            <a:srgbClr val="000000"/>
                          </a:solidFill>
                          <a:latin typeface="Times New Roman"/>
                        </a:rPr>
                        <a:t>31,800 </a:t>
                      </a:r>
                    </a:p>
                  </a:txBody>
                  <a:tcPr marL="8982" marR="8982" marT="8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600" b="0" i="0" u="none" strike="noStrike" dirty="0">
                          <a:solidFill>
                            <a:srgbClr val="000000"/>
                          </a:solidFill>
                          <a:latin typeface="Times New Roman"/>
                        </a:rPr>
                        <a:t>127,200 </a:t>
                      </a:r>
                    </a:p>
                  </a:txBody>
                  <a:tcPr marL="8982" marR="8982" marT="8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600" b="0" i="0" u="none" strike="noStrike">
                          <a:solidFill>
                            <a:srgbClr val="000000"/>
                          </a:solidFill>
                          <a:latin typeface="Times New Roman"/>
                        </a:rPr>
                        <a:t>30,000 </a:t>
                      </a:r>
                    </a:p>
                  </a:txBody>
                  <a:tcPr marL="8982" marR="8982" marT="8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600" b="0" i="0" u="none" strike="noStrike">
                          <a:solidFill>
                            <a:srgbClr val="000000"/>
                          </a:solidFill>
                          <a:latin typeface="Times New Roman"/>
                        </a:rPr>
                        <a:t>160,000 </a:t>
                      </a:r>
                    </a:p>
                  </a:txBody>
                  <a:tcPr marL="8982" marR="8982" marT="8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600" b="0" i="0" u="none" strike="noStrike">
                          <a:solidFill>
                            <a:srgbClr val="000000"/>
                          </a:solidFill>
                          <a:latin typeface="新細明體"/>
                        </a:rPr>
                        <a:t>32,800 </a:t>
                      </a:r>
                    </a:p>
                  </a:txBody>
                  <a:tcPr marL="8982" marR="8982" marT="8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1F828"/>
                    </a:solidFill>
                  </a:tcPr>
                </a:tc>
                <a:tc>
                  <a:txBody>
                    <a:bodyPr/>
                    <a:lstStyle/>
                    <a:p>
                      <a:pPr algn="r" fontAlgn="ctr"/>
                      <a:r>
                        <a:rPr lang="en-US" altLang="zh-TW" sz="1600" b="0" i="0" u="none" strike="noStrike">
                          <a:solidFill>
                            <a:srgbClr val="000000"/>
                          </a:solidFill>
                          <a:latin typeface="Times New Roman"/>
                        </a:rPr>
                        <a:t>30,000 </a:t>
                      </a:r>
                    </a:p>
                  </a:txBody>
                  <a:tcPr marL="8982" marR="8982" marT="8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600" b="0" i="0" u="none" strike="noStrike" dirty="0" smtClean="0">
                          <a:solidFill>
                            <a:srgbClr val="000000"/>
                          </a:solidFill>
                          <a:latin typeface="Times New Roman"/>
                        </a:rPr>
                        <a:t>573 </a:t>
                      </a:r>
                      <a:endParaRPr lang="en-US" altLang="zh-TW" sz="1600" b="0" i="0" u="none" strike="noStrike" dirty="0">
                        <a:solidFill>
                          <a:srgbClr val="000000"/>
                        </a:solidFill>
                        <a:latin typeface="Times New Roman"/>
                      </a:endParaRPr>
                    </a:p>
                  </a:txBody>
                  <a:tcPr marL="8982" marR="8982" marT="8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文字方塊 5"/>
          <p:cNvSpPr txBox="1">
            <a:spLocks noChangeArrowheads="1"/>
          </p:cNvSpPr>
          <p:nvPr/>
        </p:nvSpPr>
        <p:spPr bwMode="auto">
          <a:xfrm>
            <a:off x="539750" y="1557338"/>
            <a:ext cx="8208963" cy="1169551"/>
          </a:xfrm>
          <a:prstGeom prst="rect">
            <a:avLst/>
          </a:prstGeom>
          <a:noFill/>
          <a:ln w="9525">
            <a:noFill/>
            <a:miter lim="800000"/>
            <a:headEnd/>
            <a:tailEnd/>
          </a:ln>
        </p:spPr>
        <p:txBody>
          <a:bodyPr>
            <a:spAutoFit/>
          </a:bodyPr>
          <a:lstStyle/>
          <a:p>
            <a:pPr>
              <a:lnSpc>
                <a:spcPts val="4200"/>
              </a:lnSpc>
              <a:buFont typeface="Wingdings" pitchFamily="2" charset="2"/>
              <a:buChar char="n"/>
            </a:pPr>
            <a:r>
              <a:rPr kumimoji="0" lang="zh-TW" altLang="zh-TW" b="1" dirty="0">
                <a:solidFill>
                  <a:srgbClr val="002060"/>
                </a:solidFill>
                <a:latin typeface="標楷體" pitchFamily="65" charset="-120"/>
                <a:ea typeface="標楷體" pitchFamily="65" charset="-120"/>
              </a:rPr>
              <a:t>非所屬投保單位給付之薪資</a:t>
            </a:r>
            <a:r>
              <a:rPr kumimoji="0" lang="zh-TW" altLang="zh-TW" b="1" dirty="0" smtClean="0">
                <a:solidFill>
                  <a:srgbClr val="002060"/>
                </a:solidFill>
                <a:latin typeface="標楷體" pitchFamily="65" charset="-120"/>
                <a:ea typeface="標楷體" pitchFamily="65" charset="-120"/>
              </a:rPr>
              <a:t>所得</a:t>
            </a:r>
            <a:endParaRPr kumimoji="0" lang="en-US" altLang="zh-TW" b="1" dirty="0">
              <a:solidFill>
                <a:srgbClr val="009900"/>
              </a:solidFill>
              <a:latin typeface="標楷體" pitchFamily="65" charset="-120"/>
              <a:ea typeface="標楷體" pitchFamily="65" charset="-120"/>
            </a:endParaRPr>
          </a:p>
          <a:p>
            <a:pPr>
              <a:lnSpc>
                <a:spcPts val="4200"/>
              </a:lnSpc>
              <a:buFont typeface="Wingdings" pitchFamily="2" charset="2"/>
              <a:buChar char="n"/>
            </a:pPr>
            <a:r>
              <a:rPr kumimoji="0" lang="zh-TW" altLang="en-US" b="1" dirty="0">
                <a:solidFill>
                  <a:srgbClr val="FF0000"/>
                </a:solidFill>
                <a:latin typeface="標楷體" pitchFamily="65" charset="-120"/>
                <a:ea typeface="標楷體" pitchFamily="65" charset="-120"/>
              </a:rPr>
              <a:t>所得稅代號：</a:t>
            </a:r>
            <a:r>
              <a:rPr kumimoji="0" lang="en-US" altLang="zh-TW" b="1" dirty="0">
                <a:solidFill>
                  <a:srgbClr val="FF0000"/>
                </a:solidFill>
                <a:latin typeface="標楷體" pitchFamily="65" charset="-120"/>
                <a:ea typeface="標楷體" pitchFamily="65" charset="-120"/>
              </a:rPr>
              <a:t>50</a:t>
            </a:r>
            <a:endParaRPr kumimoji="0" lang="en-US" altLang="zh-TW" b="1" dirty="0">
              <a:solidFill>
                <a:srgbClr val="009900"/>
              </a:solidFill>
              <a:latin typeface="標楷體" pitchFamily="65" charset="-120"/>
              <a:ea typeface="標楷體" pitchFamily="65" charset="-120"/>
            </a:endParaRPr>
          </a:p>
        </p:txBody>
      </p:sp>
      <p:sp>
        <p:nvSpPr>
          <p:cNvPr id="5" name="圓角矩形 4"/>
          <p:cNvSpPr/>
          <p:nvPr/>
        </p:nvSpPr>
        <p:spPr>
          <a:xfrm>
            <a:off x="755650" y="3357563"/>
            <a:ext cx="7704138" cy="2592387"/>
          </a:xfrm>
          <a:prstGeom prst="roundRect">
            <a:avLst/>
          </a:prstGeom>
          <a:solidFill>
            <a:schemeClr val="accent6">
              <a:lumMod val="20000"/>
              <a:lumOff val="8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90000"/>
              </a:lnSpc>
              <a:defRPr/>
            </a:pPr>
            <a:endParaRPr kumimoji="0" lang="zh-TW" altLang="en-US"/>
          </a:p>
        </p:txBody>
      </p:sp>
      <p:sp>
        <p:nvSpPr>
          <p:cNvPr id="8" name="圓角矩形 7"/>
          <p:cNvSpPr/>
          <p:nvPr/>
        </p:nvSpPr>
        <p:spPr>
          <a:xfrm>
            <a:off x="3132138" y="3068638"/>
            <a:ext cx="3095625" cy="50006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kumimoji="0" lang="zh-TW" altLang="en-US" sz="2800" b="1" dirty="0">
                <a:solidFill>
                  <a:srgbClr val="002060"/>
                </a:solidFill>
                <a:latin typeface="標楷體" pitchFamily="65" charset="-120"/>
                <a:ea typeface="標楷體" pitchFamily="65" charset="-120"/>
              </a:rPr>
              <a:t>薪資所得</a:t>
            </a:r>
          </a:p>
        </p:txBody>
      </p:sp>
      <p:sp>
        <p:nvSpPr>
          <p:cNvPr id="55301" name="Rectangle 5"/>
          <p:cNvSpPr txBox="1">
            <a:spLocks noChangeArrowheads="1"/>
          </p:cNvSpPr>
          <p:nvPr/>
        </p:nvSpPr>
        <p:spPr bwMode="auto">
          <a:xfrm>
            <a:off x="1042988" y="3573463"/>
            <a:ext cx="7200900" cy="1800225"/>
          </a:xfrm>
          <a:prstGeom prst="rect">
            <a:avLst/>
          </a:prstGeom>
          <a:noFill/>
          <a:ln w="9525">
            <a:noFill/>
            <a:miter lim="800000"/>
            <a:headEnd/>
            <a:tailEnd/>
          </a:ln>
        </p:spPr>
        <p:txBody>
          <a:bodyPr/>
          <a:lstStyle/>
          <a:p>
            <a:pPr marL="360363" indent="-360363">
              <a:buFont typeface="Wingdings" pitchFamily="2" charset="2"/>
              <a:buChar char="p"/>
            </a:pPr>
            <a:r>
              <a:rPr kumimoji="0" lang="zh-TW" altLang="zh-TW" sz="2800" b="1">
                <a:solidFill>
                  <a:srgbClr val="002060"/>
                </a:solidFill>
                <a:latin typeface="標楷體" pitchFamily="65" charset="-120"/>
                <a:ea typeface="標楷體" pitchFamily="65" charset="-120"/>
              </a:rPr>
              <a:t>指所得稅法第</a:t>
            </a:r>
            <a:r>
              <a:rPr kumimoji="0" lang="en-US" altLang="zh-TW" sz="2800" b="1">
                <a:solidFill>
                  <a:srgbClr val="002060"/>
                </a:solidFill>
                <a:latin typeface="標楷體" pitchFamily="65" charset="-120"/>
                <a:ea typeface="標楷體" pitchFamily="65" charset="-120"/>
              </a:rPr>
              <a:t>14</a:t>
            </a:r>
            <a:r>
              <a:rPr kumimoji="0" lang="zh-TW" altLang="zh-TW" sz="2800" b="1">
                <a:solidFill>
                  <a:srgbClr val="002060"/>
                </a:solidFill>
                <a:latin typeface="標楷體" pitchFamily="65" charset="-120"/>
                <a:ea typeface="標楷體" pitchFamily="65" charset="-120"/>
              </a:rPr>
              <a:t>條第</a:t>
            </a:r>
            <a:r>
              <a:rPr kumimoji="0" lang="en-US" altLang="zh-TW" sz="2800" b="1">
                <a:solidFill>
                  <a:srgbClr val="002060"/>
                </a:solidFill>
                <a:latin typeface="標楷體" pitchFamily="65" charset="-120"/>
                <a:ea typeface="標楷體" pitchFamily="65" charset="-120"/>
              </a:rPr>
              <a:t>1</a:t>
            </a:r>
            <a:r>
              <a:rPr kumimoji="0" lang="zh-TW" altLang="zh-TW" sz="2800" b="1">
                <a:solidFill>
                  <a:srgbClr val="002060"/>
                </a:solidFill>
                <a:latin typeface="標楷體" pitchFamily="65" charset="-120"/>
                <a:ea typeface="標楷體" pitchFamily="65" charset="-120"/>
              </a:rPr>
              <a:t>項第</a:t>
            </a:r>
            <a:r>
              <a:rPr kumimoji="0" lang="en-US" altLang="zh-TW" sz="2800" b="1">
                <a:solidFill>
                  <a:srgbClr val="002060"/>
                </a:solidFill>
                <a:latin typeface="標楷體" pitchFamily="65" charset="-120"/>
                <a:ea typeface="標楷體" pitchFamily="65" charset="-120"/>
              </a:rPr>
              <a:t>3</a:t>
            </a:r>
            <a:r>
              <a:rPr kumimoji="0" lang="zh-TW" altLang="zh-TW" sz="2800" b="1">
                <a:solidFill>
                  <a:srgbClr val="002060"/>
                </a:solidFill>
                <a:latin typeface="標楷體" pitchFamily="65" charset="-120"/>
                <a:ea typeface="標楷體" pitchFamily="65" charset="-120"/>
              </a:rPr>
              <a:t>類所</a:t>
            </a:r>
            <a:r>
              <a:rPr kumimoji="0" lang="zh-TW" altLang="en-US" sz="2800" b="1">
                <a:solidFill>
                  <a:srgbClr val="002060"/>
                </a:solidFill>
                <a:latin typeface="標楷體" pitchFamily="65" charset="-120"/>
                <a:ea typeface="標楷體" pitchFamily="65" charset="-120"/>
              </a:rPr>
              <a:t>稱</a:t>
            </a:r>
            <a:r>
              <a:rPr kumimoji="0" lang="zh-TW" altLang="zh-TW" sz="2800" b="1">
                <a:solidFill>
                  <a:srgbClr val="002060"/>
                </a:solidFill>
                <a:latin typeface="標楷體" pitchFamily="65" charset="-120"/>
                <a:ea typeface="標楷體" pitchFamily="65" charset="-120"/>
              </a:rPr>
              <a:t>之薪資所得</a:t>
            </a:r>
            <a:r>
              <a:rPr kumimoji="0" lang="en-US" altLang="zh-TW" sz="2800" b="1">
                <a:solidFill>
                  <a:srgbClr val="009900"/>
                </a:solidFill>
                <a:latin typeface="標楷體" pitchFamily="65" charset="-120"/>
                <a:ea typeface="標楷體" pitchFamily="65" charset="-120"/>
              </a:rPr>
              <a:t>(</a:t>
            </a:r>
            <a:r>
              <a:rPr kumimoji="0" lang="zh-TW" altLang="en-US" sz="2800" b="1">
                <a:solidFill>
                  <a:srgbClr val="009900"/>
                </a:solidFill>
                <a:latin typeface="標楷體" pitchFamily="65" charset="-120"/>
                <a:ea typeface="標楷體" pitchFamily="65" charset="-120"/>
              </a:rPr>
              <a:t>扣繳辦法</a:t>
            </a:r>
            <a:r>
              <a:rPr kumimoji="0" lang="en-US" altLang="zh-TW" sz="2800" b="1">
                <a:solidFill>
                  <a:srgbClr val="009900"/>
                </a:solidFill>
                <a:latin typeface="標楷體" pitchFamily="65" charset="-120"/>
                <a:ea typeface="標楷體" pitchFamily="65" charset="-120"/>
              </a:rPr>
              <a:t>§3-1-2)</a:t>
            </a:r>
          </a:p>
          <a:p>
            <a:pPr marL="360363" indent="-360363">
              <a:buFont typeface="Wingdings" pitchFamily="2" charset="2"/>
              <a:buChar char="p"/>
            </a:pPr>
            <a:r>
              <a:rPr kumimoji="0" lang="zh-TW" altLang="en-US" sz="2800" b="1">
                <a:solidFill>
                  <a:srgbClr val="002060"/>
                </a:solidFill>
                <a:latin typeface="標楷體" pitchFamily="65" charset="-120"/>
                <a:ea typeface="標楷體" pitchFamily="65" charset="-120"/>
              </a:rPr>
              <a:t>凡公、教、軍、警、公私事業職工薪資及提供勞務者之所得</a:t>
            </a:r>
            <a:r>
              <a:rPr kumimoji="0" lang="en-US" altLang="zh-TW" sz="2800" b="1">
                <a:solidFill>
                  <a:srgbClr val="009900"/>
                </a:solidFill>
                <a:latin typeface="標楷體" pitchFamily="65" charset="-120"/>
                <a:ea typeface="標楷體" pitchFamily="65" charset="-120"/>
              </a:rPr>
              <a:t>(</a:t>
            </a:r>
            <a:r>
              <a:rPr kumimoji="0" lang="zh-TW" altLang="zh-TW" sz="2800" b="1">
                <a:solidFill>
                  <a:srgbClr val="009900"/>
                </a:solidFill>
                <a:latin typeface="標楷體" pitchFamily="65" charset="-120"/>
                <a:ea typeface="標楷體" pitchFamily="65" charset="-120"/>
              </a:rPr>
              <a:t>所得稅法第</a:t>
            </a:r>
            <a:r>
              <a:rPr kumimoji="0" lang="en-US" altLang="zh-TW" sz="2800" b="1">
                <a:solidFill>
                  <a:srgbClr val="009900"/>
                </a:solidFill>
                <a:latin typeface="標楷體" pitchFamily="65" charset="-120"/>
                <a:ea typeface="標楷體" pitchFamily="65" charset="-120"/>
              </a:rPr>
              <a:t>14</a:t>
            </a:r>
            <a:r>
              <a:rPr kumimoji="0" lang="zh-TW" altLang="zh-TW" sz="2800" b="1">
                <a:solidFill>
                  <a:srgbClr val="009900"/>
                </a:solidFill>
                <a:latin typeface="標楷體" pitchFamily="65" charset="-120"/>
                <a:ea typeface="標楷體" pitchFamily="65" charset="-120"/>
              </a:rPr>
              <a:t>條第</a:t>
            </a:r>
            <a:r>
              <a:rPr kumimoji="0" lang="en-US" altLang="zh-TW" sz="2800" b="1">
                <a:solidFill>
                  <a:srgbClr val="009900"/>
                </a:solidFill>
                <a:latin typeface="標楷體" pitchFamily="65" charset="-120"/>
                <a:ea typeface="標楷體" pitchFamily="65" charset="-120"/>
              </a:rPr>
              <a:t>1</a:t>
            </a:r>
            <a:r>
              <a:rPr kumimoji="0" lang="zh-TW" altLang="zh-TW" sz="2800" b="1">
                <a:solidFill>
                  <a:srgbClr val="009900"/>
                </a:solidFill>
                <a:latin typeface="標楷體" pitchFamily="65" charset="-120"/>
                <a:ea typeface="標楷體" pitchFamily="65" charset="-120"/>
              </a:rPr>
              <a:t>項第</a:t>
            </a:r>
            <a:r>
              <a:rPr kumimoji="0" lang="en-US" altLang="zh-TW" sz="2800" b="1">
                <a:solidFill>
                  <a:srgbClr val="009900"/>
                </a:solidFill>
                <a:latin typeface="標楷體" pitchFamily="65" charset="-120"/>
                <a:ea typeface="標楷體" pitchFamily="65" charset="-120"/>
              </a:rPr>
              <a:t>3</a:t>
            </a:r>
            <a:r>
              <a:rPr kumimoji="0" lang="zh-TW" altLang="zh-TW" sz="2800" b="1">
                <a:solidFill>
                  <a:srgbClr val="009900"/>
                </a:solidFill>
                <a:latin typeface="標楷體" pitchFamily="65" charset="-120"/>
                <a:ea typeface="標楷體" pitchFamily="65" charset="-120"/>
              </a:rPr>
              <a:t>類</a:t>
            </a:r>
            <a:r>
              <a:rPr kumimoji="0" lang="en-US" altLang="zh-TW" sz="2800" b="1">
                <a:solidFill>
                  <a:srgbClr val="009900"/>
                </a:solidFill>
                <a:latin typeface="標楷體" pitchFamily="65" charset="-120"/>
                <a:ea typeface="標楷體" pitchFamily="65" charset="-120"/>
              </a:rPr>
              <a:t>)</a:t>
            </a:r>
          </a:p>
        </p:txBody>
      </p:sp>
      <p:sp>
        <p:nvSpPr>
          <p:cNvPr id="55302" name="Rectangle 1027"/>
          <p:cNvSpPr>
            <a:spLocks noChangeArrowheads="1"/>
          </p:cNvSpPr>
          <p:nvPr/>
        </p:nvSpPr>
        <p:spPr bwMode="auto">
          <a:xfrm>
            <a:off x="1331913" y="333375"/>
            <a:ext cx="7561262" cy="792163"/>
          </a:xfrm>
          <a:prstGeom prst="rect">
            <a:avLst/>
          </a:prstGeom>
          <a:noFill/>
          <a:ln w="9525">
            <a:noFill/>
            <a:miter lim="800000"/>
            <a:headEnd/>
            <a:tailEnd/>
          </a:ln>
        </p:spPr>
        <p:txBody>
          <a:bodyPr lIns="92075" tIns="46038" rIns="92075" bIns="46038" anchor="ctr"/>
          <a:lstStyle/>
          <a:p>
            <a:r>
              <a:rPr kumimoji="0" lang="zh-TW" altLang="en-US" sz="3600" b="1">
                <a:solidFill>
                  <a:srgbClr val="002060"/>
                </a:solidFill>
                <a:latin typeface="微軟正黑體" pitchFamily="34" charset="-120"/>
                <a:ea typeface="微軟正黑體" pitchFamily="34" charset="-120"/>
              </a:rPr>
              <a:t>補充保險費</a:t>
            </a:r>
            <a:r>
              <a:rPr kumimoji="0" lang="en-US" altLang="zh-TW" sz="3600" b="1">
                <a:solidFill>
                  <a:srgbClr val="002060"/>
                </a:solidFill>
                <a:latin typeface="微軟正黑體" pitchFamily="34" charset="-120"/>
                <a:ea typeface="微軟正黑體" pitchFamily="34" charset="-120"/>
              </a:rPr>
              <a:t>-</a:t>
            </a:r>
            <a:r>
              <a:rPr kumimoji="0" lang="zh-TW" altLang="en-US" sz="3600" b="1">
                <a:solidFill>
                  <a:srgbClr val="002060"/>
                </a:solidFill>
                <a:latin typeface="微軟正黑體" pitchFamily="34" charset="-120"/>
                <a:ea typeface="微軟正黑體" pitchFamily="34" charset="-120"/>
              </a:rPr>
              <a:t> 「兼職薪資所得」定義</a:t>
            </a:r>
            <a:endParaRPr kumimoji="0" lang="en-US" altLang="zh-TW" sz="3600" b="1">
              <a:solidFill>
                <a:srgbClr val="002060"/>
              </a:solidFill>
              <a:latin typeface="微軟正黑體" pitchFamily="34" charset="-120"/>
              <a:ea typeface="微軟正黑體" pitchFamily="34" charset="-120"/>
            </a:endParaRPr>
          </a:p>
        </p:txBody>
      </p:sp>
      <p:sp>
        <p:nvSpPr>
          <p:cNvPr id="11" name="投影片編號版面配置區 10"/>
          <p:cNvSpPr>
            <a:spLocks noGrp="1"/>
          </p:cNvSpPr>
          <p:nvPr>
            <p:ph type="sldNum" sz="quarter" idx="12"/>
          </p:nvPr>
        </p:nvSpPr>
        <p:spPr/>
        <p:txBody>
          <a:bodyPr/>
          <a:lstStyle/>
          <a:p>
            <a:pPr>
              <a:defRPr/>
            </a:pPr>
            <a:fld id="{671DC61E-700E-439F-86EA-15DC459F92A6}" type="slidenum">
              <a:rPr lang="zh-TW" altLang="en-US" smtClean="0"/>
              <a:pPr>
                <a:defRPr/>
              </a:pPr>
              <a:t>19</a:t>
            </a:fld>
            <a:endParaRPr lang="en-US" altLang="zh-TW"/>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標題 1"/>
          <p:cNvSpPr>
            <a:spLocks noGrp="1"/>
          </p:cNvSpPr>
          <p:nvPr>
            <p:ph type="title"/>
          </p:nvPr>
        </p:nvSpPr>
        <p:spPr>
          <a:xfrm>
            <a:off x="457200" y="404813"/>
            <a:ext cx="8229600" cy="1008062"/>
          </a:xfrm>
        </p:spPr>
        <p:txBody>
          <a:bodyPr/>
          <a:lstStyle/>
          <a:p>
            <a:pPr eaLnBrk="1" hangingPunct="1"/>
            <a:r>
              <a:rPr lang="zh-TW" altLang="en-US" b="1" smtClean="0">
                <a:latin typeface="標楷體" pitchFamily="65" charset="-120"/>
                <a:ea typeface="標楷體" pitchFamily="65" charset="-120"/>
              </a:rPr>
              <a:t>前言</a:t>
            </a:r>
            <a:endParaRPr lang="zh-TW" altLang="en-US" sz="2400" b="1" smtClean="0">
              <a:solidFill>
                <a:srgbClr val="FF0000"/>
              </a:solidFill>
              <a:latin typeface="標楷體" pitchFamily="65" charset="-120"/>
              <a:ea typeface="標楷體" pitchFamily="65" charset="-120"/>
            </a:endParaRPr>
          </a:p>
        </p:txBody>
      </p:sp>
      <p:sp>
        <p:nvSpPr>
          <p:cNvPr id="57346" name="內容版面配置區 2"/>
          <p:cNvSpPr>
            <a:spLocks noGrp="1"/>
          </p:cNvSpPr>
          <p:nvPr>
            <p:ph idx="1"/>
          </p:nvPr>
        </p:nvSpPr>
        <p:spPr>
          <a:xfrm>
            <a:off x="250825" y="1268413"/>
            <a:ext cx="8748713" cy="5040312"/>
          </a:xfrm>
        </p:spPr>
        <p:txBody>
          <a:bodyPr rtlCol="0">
            <a:normAutofit/>
          </a:bodyPr>
          <a:lstStyle/>
          <a:p>
            <a:pPr eaLnBrk="1" fontAlgn="auto" hangingPunct="1">
              <a:spcAft>
                <a:spcPts val="0"/>
              </a:spcAft>
              <a:buFont typeface="Wingdings" pitchFamily="2" charset="2"/>
              <a:buNone/>
              <a:defRPr/>
            </a:pPr>
            <a:endParaRPr lang="en-US" altLang="zh-TW" b="1" dirty="0" smtClean="0">
              <a:solidFill>
                <a:srgbClr val="0070C0"/>
              </a:solidFill>
              <a:latin typeface="標楷體" pitchFamily="65" charset="-120"/>
              <a:ea typeface="標楷體" pitchFamily="65" charset="-120"/>
            </a:endParaRPr>
          </a:p>
          <a:p>
            <a:pPr eaLnBrk="1" fontAlgn="auto" hangingPunct="1">
              <a:spcAft>
                <a:spcPts val="0"/>
              </a:spcAft>
              <a:buFont typeface="Wingdings" pitchFamily="2" charset="2"/>
              <a:buNone/>
              <a:defRPr/>
            </a:pPr>
            <a:r>
              <a:rPr lang="zh-TW" altLang="en-US" b="1" dirty="0" smtClean="0">
                <a:solidFill>
                  <a:srgbClr val="0070C0"/>
                </a:solidFill>
                <a:latin typeface="標楷體" pitchFamily="65" charset="-120"/>
                <a:ea typeface="標楷體" pitchFamily="65" charset="-120"/>
              </a:rPr>
              <a:t>一、二代健保法係</a:t>
            </a:r>
            <a:r>
              <a:rPr lang="en-US" altLang="zh-TW" b="1" dirty="0" smtClean="0">
                <a:solidFill>
                  <a:srgbClr val="0070C0"/>
                </a:solidFill>
                <a:latin typeface="標楷體" pitchFamily="65" charset="-120"/>
                <a:ea typeface="標楷體" pitchFamily="65" charset="-120"/>
              </a:rPr>
              <a:t>100</a:t>
            </a:r>
            <a:r>
              <a:rPr lang="zh-TW" altLang="en-US" b="1" dirty="0" smtClean="0">
                <a:solidFill>
                  <a:srgbClr val="0070C0"/>
                </a:solidFill>
                <a:latin typeface="標楷體" pitchFamily="65" charset="-120"/>
                <a:ea typeface="標楷體" pitchFamily="65" charset="-120"/>
              </a:rPr>
              <a:t>年</a:t>
            </a:r>
            <a:r>
              <a:rPr lang="en-US" altLang="zh-TW" b="1" dirty="0" smtClean="0">
                <a:solidFill>
                  <a:srgbClr val="0070C0"/>
                </a:solidFill>
                <a:latin typeface="標楷體" pitchFamily="65" charset="-120"/>
                <a:ea typeface="標楷體" pitchFamily="65" charset="-120"/>
              </a:rPr>
              <a:t>1</a:t>
            </a:r>
            <a:r>
              <a:rPr lang="zh-TW" altLang="en-US" b="1" dirty="0" smtClean="0">
                <a:solidFill>
                  <a:srgbClr val="0070C0"/>
                </a:solidFill>
                <a:latin typeface="標楷體" pitchFamily="65" charset="-120"/>
                <a:ea typeface="標楷體" pitchFamily="65" charset="-120"/>
              </a:rPr>
              <a:t>月</a:t>
            </a:r>
            <a:r>
              <a:rPr lang="en-US" altLang="zh-TW" b="1" dirty="0" smtClean="0">
                <a:solidFill>
                  <a:srgbClr val="0070C0"/>
                </a:solidFill>
                <a:latin typeface="標楷體" pitchFamily="65" charset="-120"/>
                <a:ea typeface="標楷體" pitchFamily="65" charset="-120"/>
              </a:rPr>
              <a:t>26</a:t>
            </a:r>
            <a:r>
              <a:rPr lang="zh-TW" altLang="en-US" b="1" dirty="0" smtClean="0">
                <a:solidFill>
                  <a:srgbClr val="0070C0"/>
                </a:solidFill>
                <a:latin typeface="標楷體" pitchFamily="65" charset="-120"/>
                <a:ea typeface="標楷體" pitchFamily="65" charset="-120"/>
              </a:rPr>
              <a:t>日總統公布，行政院於</a:t>
            </a:r>
            <a:r>
              <a:rPr lang="en-US" altLang="zh-TW" b="1" dirty="0" smtClean="0">
                <a:solidFill>
                  <a:srgbClr val="0070C0"/>
                </a:solidFill>
                <a:latin typeface="標楷體" pitchFamily="65" charset="-120"/>
                <a:ea typeface="標楷體" pitchFamily="65" charset="-120"/>
              </a:rPr>
              <a:t>101</a:t>
            </a:r>
            <a:r>
              <a:rPr lang="zh-TW" altLang="en-US" b="1" dirty="0" smtClean="0">
                <a:solidFill>
                  <a:srgbClr val="0070C0"/>
                </a:solidFill>
                <a:latin typeface="標楷體" pitchFamily="65" charset="-120"/>
                <a:ea typeface="標楷體" pitchFamily="65" charset="-120"/>
              </a:rPr>
              <a:t>年</a:t>
            </a:r>
            <a:r>
              <a:rPr lang="en-US" altLang="zh-TW" b="1" dirty="0" smtClean="0">
                <a:solidFill>
                  <a:srgbClr val="0070C0"/>
                </a:solidFill>
                <a:latin typeface="標楷體" pitchFamily="65" charset="-120"/>
                <a:ea typeface="標楷體" pitchFamily="65" charset="-120"/>
              </a:rPr>
              <a:t>10</a:t>
            </a:r>
            <a:r>
              <a:rPr lang="zh-TW" altLang="en-US" b="1" dirty="0" smtClean="0">
                <a:solidFill>
                  <a:srgbClr val="0070C0"/>
                </a:solidFill>
                <a:latin typeface="標楷體" pitchFamily="65" charset="-120"/>
                <a:ea typeface="標楷體" pitchFamily="65" charset="-120"/>
              </a:rPr>
              <a:t>月</a:t>
            </a:r>
            <a:r>
              <a:rPr lang="en-US" altLang="zh-TW" b="1" dirty="0" smtClean="0">
                <a:solidFill>
                  <a:srgbClr val="0070C0"/>
                </a:solidFill>
                <a:latin typeface="標楷體" pitchFamily="65" charset="-120"/>
                <a:ea typeface="標楷體" pitchFamily="65" charset="-120"/>
              </a:rPr>
              <a:t>9</a:t>
            </a:r>
            <a:r>
              <a:rPr lang="zh-TW" altLang="en-US" b="1" dirty="0" smtClean="0">
                <a:solidFill>
                  <a:srgbClr val="0070C0"/>
                </a:solidFill>
                <a:latin typeface="標楷體" pitchFamily="65" charset="-120"/>
                <a:ea typeface="標楷體" pitchFamily="65" charset="-120"/>
              </a:rPr>
              <a:t>日</a:t>
            </a:r>
            <a:r>
              <a:rPr lang="zh-TW" altLang="en-US" b="1" dirty="0" smtClean="0">
                <a:solidFill>
                  <a:srgbClr val="FF0000"/>
                </a:solidFill>
                <a:latin typeface="標楷體" pitchFamily="65" charset="-120"/>
                <a:ea typeface="標楷體" pitchFamily="65" charset="-120"/>
              </a:rPr>
              <a:t>公告實施日期為</a:t>
            </a:r>
            <a:r>
              <a:rPr lang="en-US" altLang="zh-TW" b="1" dirty="0" smtClean="0">
                <a:solidFill>
                  <a:srgbClr val="FF0000"/>
                </a:solidFill>
                <a:latin typeface="標楷體" pitchFamily="65" charset="-120"/>
                <a:ea typeface="標楷體" pitchFamily="65" charset="-120"/>
              </a:rPr>
              <a:t>102</a:t>
            </a:r>
            <a:r>
              <a:rPr lang="zh-TW" altLang="en-US" b="1" dirty="0" smtClean="0">
                <a:solidFill>
                  <a:srgbClr val="FF0000"/>
                </a:solidFill>
                <a:latin typeface="標楷體" pitchFamily="65" charset="-120"/>
                <a:ea typeface="標楷體" pitchFamily="65" charset="-120"/>
              </a:rPr>
              <a:t>年</a:t>
            </a:r>
            <a:r>
              <a:rPr lang="en-US" altLang="zh-TW" b="1" dirty="0" smtClean="0">
                <a:solidFill>
                  <a:srgbClr val="FF0000"/>
                </a:solidFill>
                <a:latin typeface="標楷體" pitchFamily="65" charset="-120"/>
                <a:ea typeface="標楷體" pitchFamily="65" charset="-120"/>
              </a:rPr>
              <a:t>1</a:t>
            </a:r>
            <a:r>
              <a:rPr lang="zh-TW" altLang="en-US" b="1" dirty="0" smtClean="0">
                <a:solidFill>
                  <a:srgbClr val="FF0000"/>
                </a:solidFill>
                <a:latin typeface="標楷體" pitchFamily="65" charset="-120"/>
                <a:ea typeface="標楷體" pitchFamily="65" charset="-120"/>
              </a:rPr>
              <a:t>月</a:t>
            </a:r>
            <a:r>
              <a:rPr lang="en-US" altLang="zh-TW" b="1" dirty="0" smtClean="0">
                <a:solidFill>
                  <a:srgbClr val="FF0000"/>
                </a:solidFill>
                <a:latin typeface="標楷體" pitchFamily="65" charset="-120"/>
                <a:ea typeface="標楷體" pitchFamily="65" charset="-120"/>
              </a:rPr>
              <a:t>1</a:t>
            </a:r>
            <a:r>
              <a:rPr lang="zh-TW" altLang="en-US" b="1" dirty="0" smtClean="0">
                <a:solidFill>
                  <a:srgbClr val="FF0000"/>
                </a:solidFill>
                <a:latin typeface="標楷體" pitchFamily="65" charset="-120"/>
                <a:ea typeface="標楷體" pitchFamily="65" charset="-120"/>
              </a:rPr>
              <a:t>日</a:t>
            </a:r>
            <a:r>
              <a:rPr lang="zh-TW" altLang="en-US" dirty="0" smtClean="0">
                <a:solidFill>
                  <a:srgbClr val="FF0000"/>
                </a:solidFill>
                <a:latin typeface="標楷體" pitchFamily="65" charset="-120"/>
                <a:ea typeface="標楷體" pitchFamily="65" charset="-120"/>
              </a:rPr>
              <a:t>。</a:t>
            </a:r>
          </a:p>
        </p:txBody>
      </p:sp>
      <p:sp>
        <p:nvSpPr>
          <p:cNvPr id="4" name="投影片編號版面配置區 3"/>
          <p:cNvSpPr>
            <a:spLocks noGrp="1"/>
          </p:cNvSpPr>
          <p:nvPr>
            <p:ph type="sldNum" sz="quarter" idx="12"/>
          </p:nvPr>
        </p:nvSpPr>
        <p:spPr/>
        <p:txBody>
          <a:bodyPr/>
          <a:lstStyle/>
          <a:p>
            <a:pPr>
              <a:defRPr/>
            </a:pPr>
            <a:fld id="{6F804A78-C362-4527-9F87-67BCC52FB02D}" type="slidenum">
              <a:rPr lang="zh-TW" altLang="en-US"/>
              <a:pPr>
                <a:defRPr/>
              </a:pPr>
              <a:t>2</a:t>
            </a:fld>
            <a:endParaRPr lang="en-US" altLang="zh-TW"/>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文字方塊 5"/>
          <p:cNvSpPr txBox="1">
            <a:spLocks noChangeArrowheads="1"/>
          </p:cNvSpPr>
          <p:nvPr/>
        </p:nvSpPr>
        <p:spPr bwMode="auto">
          <a:xfrm>
            <a:off x="611188" y="1557338"/>
            <a:ext cx="7993062" cy="1671637"/>
          </a:xfrm>
          <a:prstGeom prst="rect">
            <a:avLst/>
          </a:prstGeom>
          <a:noFill/>
          <a:ln w="9525">
            <a:noFill/>
            <a:miter lim="800000"/>
            <a:headEnd/>
            <a:tailEnd/>
          </a:ln>
        </p:spPr>
        <p:txBody>
          <a:bodyPr>
            <a:spAutoFit/>
          </a:bodyPr>
          <a:lstStyle/>
          <a:p>
            <a:pPr marL="444500" indent="-444500">
              <a:lnSpc>
                <a:spcPts val="4200"/>
              </a:lnSpc>
              <a:buFont typeface="Wingdings" pitchFamily="2" charset="2"/>
              <a:buChar char="p"/>
            </a:pPr>
            <a:r>
              <a:rPr kumimoji="0" lang="zh-TW" altLang="en-US" sz="2800" b="1">
                <a:solidFill>
                  <a:srgbClr val="7030A0"/>
                </a:solidFill>
                <a:latin typeface="標楷體" pitchFamily="65" charset="-120"/>
                <a:ea typeface="標楷體" pitchFamily="65" charset="-120"/>
              </a:rPr>
              <a:t>扣取對象</a:t>
            </a:r>
            <a:r>
              <a:rPr kumimoji="0" lang="en-US" altLang="zh-TW" sz="2800" b="1">
                <a:solidFill>
                  <a:srgbClr val="002060"/>
                </a:solidFill>
                <a:latin typeface="標楷體" pitchFamily="65" charset="-120"/>
                <a:ea typeface="標楷體" pitchFamily="65" charset="-120"/>
              </a:rPr>
              <a:t>:</a:t>
            </a:r>
            <a:r>
              <a:rPr kumimoji="0" lang="zh-TW" altLang="zh-TW" sz="2800" b="1">
                <a:solidFill>
                  <a:srgbClr val="002060"/>
                </a:solidFill>
                <a:latin typeface="標楷體" pitchFamily="65" charset="-120"/>
                <a:ea typeface="標楷體" pitchFamily="65" charset="-120"/>
              </a:rPr>
              <a:t>第</a:t>
            </a:r>
            <a:r>
              <a:rPr kumimoji="0" lang="en-US" altLang="zh-TW" sz="2800" b="1">
                <a:solidFill>
                  <a:srgbClr val="002060"/>
                </a:solidFill>
                <a:latin typeface="標楷體" pitchFamily="65" charset="-120"/>
                <a:ea typeface="標楷體" pitchFamily="65" charset="-120"/>
              </a:rPr>
              <a:t>1</a:t>
            </a:r>
            <a:r>
              <a:rPr kumimoji="0" lang="zh-TW" altLang="zh-TW" sz="2800" b="1">
                <a:solidFill>
                  <a:srgbClr val="002060"/>
                </a:solidFill>
                <a:latin typeface="標楷體" pitchFamily="65" charset="-120"/>
                <a:ea typeface="標楷體" pitchFamily="65" charset="-120"/>
              </a:rPr>
              <a:t>類、第</a:t>
            </a:r>
            <a:r>
              <a:rPr kumimoji="0" lang="en-US" altLang="zh-TW" sz="2800" b="1">
                <a:solidFill>
                  <a:srgbClr val="002060"/>
                </a:solidFill>
                <a:latin typeface="標楷體" pitchFamily="65" charset="-120"/>
                <a:ea typeface="標楷體" pitchFamily="65" charset="-120"/>
              </a:rPr>
              <a:t>3</a:t>
            </a:r>
            <a:r>
              <a:rPr kumimoji="0" lang="zh-TW" altLang="zh-TW" sz="2800" b="1">
                <a:solidFill>
                  <a:srgbClr val="002060"/>
                </a:solidFill>
                <a:latin typeface="標楷體" pitchFamily="65" charset="-120"/>
                <a:ea typeface="標楷體" pitchFamily="65" charset="-120"/>
              </a:rPr>
              <a:t>類、第</a:t>
            </a:r>
            <a:r>
              <a:rPr kumimoji="0" lang="en-US" altLang="zh-TW" sz="2800" b="1">
                <a:solidFill>
                  <a:srgbClr val="002060"/>
                </a:solidFill>
                <a:latin typeface="標楷體" pitchFamily="65" charset="-120"/>
                <a:ea typeface="標楷體" pitchFamily="65" charset="-120"/>
              </a:rPr>
              <a:t>4</a:t>
            </a:r>
            <a:r>
              <a:rPr kumimoji="0" lang="zh-TW" altLang="zh-TW" sz="2800" b="1">
                <a:solidFill>
                  <a:srgbClr val="002060"/>
                </a:solidFill>
                <a:latin typeface="標楷體" pitchFamily="65" charset="-120"/>
                <a:ea typeface="標楷體" pitchFamily="65" charset="-120"/>
              </a:rPr>
              <a:t>類、第</a:t>
            </a:r>
            <a:r>
              <a:rPr kumimoji="0" lang="en-US" altLang="zh-TW" sz="2800" b="1">
                <a:solidFill>
                  <a:srgbClr val="002060"/>
                </a:solidFill>
                <a:latin typeface="標楷體" pitchFamily="65" charset="-120"/>
                <a:ea typeface="標楷體" pitchFamily="65" charset="-120"/>
              </a:rPr>
              <a:t>6</a:t>
            </a:r>
            <a:r>
              <a:rPr kumimoji="0" lang="zh-TW" altLang="zh-TW" sz="2800" b="1">
                <a:solidFill>
                  <a:srgbClr val="002060"/>
                </a:solidFill>
                <a:latin typeface="標楷體" pitchFamily="65" charset="-120"/>
                <a:ea typeface="標楷體" pitchFamily="65" charset="-120"/>
              </a:rPr>
              <a:t>類被保險人及眷屬，以及第</a:t>
            </a:r>
            <a:r>
              <a:rPr kumimoji="0" lang="en-US" altLang="zh-TW" sz="2800" b="1">
                <a:solidFill>
                  <a:srgbClr val="002060"/>
                </a:solidFill>
                <a:latin typeface="標楷體" pitchFamily="65" charset="-120"/>
                <a:ea typeface="標楷體" pitchFamily="65" charset="-120"/>
              </a:rPr>
              <a:t>2</a:t>
            </a:r>
            <a:r>
              <a:rPr kumimoji="0" lang="zh-TW" altLang="zh-TW" sz="2800" b="1">
                <a:solidFill>
                  <a:srgbClr val="002060"/>
                </a:solidFill>
                <a:latin typeface="標楷體" pitchFamily="65" charset="-120"/>
                <a:ea typeface="標楷體" pitchFamily="65" charset="-120"/>
              </a:rPr>
              <a:t>類眷屬</a:t>
            </a:r>
            <a:r>
              <a:rPr kumimoji="0" lang="zh-TW" altLang="en-US" sz="2800" b="1">
                <a:solidFill>
                  <a:srgbClr val="002060"/>
                </a:solidFill>
                <a:latin typeface="標楷體" pitchFamily="65" charset="-120"/>
                <a:ea typeface="標楷體" pitchFamily="65" charset="-120"/>
              </a:rPr>
              <a:t>領取非所屬投保單位給付之薪資者</a:t>
            </a:r>
            <a:r>
              <a:rPr kumimoji="0" lang="en-US" altLang="zh-TW" sz="2800" b="1">
                <a:solidFill>
                  <a:srgbClr val="009900"/>
                </a:solidFill>
                <a:latin typeface="標楷體" pitchFamily="65" charset="-120"/>
                <a:ea typeface="標楷體" pitchFamily="65" charset="-120"/>
              </a:rPr>
              <a:t>(§31)</a:t>
            </a:r>
          </a:p>
        </p:txBody>
      </p:sp>
      <p:sp>
        <p:nvSpPr>
          <p:cNvPr id="5" name="圓角矩形 4"/>
          <p:cNvSpPr/>
          <p:nvPr/>
        </p:nvSpPr>
        <p:spPr>
          <a:xfrm>
            <a:off x="611188" y="3816350"/>
            <a:ext cx="8137525" cy="2852738"/>
          </a:xfrm>
          <a:prstGeom prst="roundRect">
            <a:avLst/>
          </a:prstGeom>
          <a:solidFill>
            <a:schemeClr val="accent6">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60363" indent="-360363">
              <a:lnSpc>
                <a:spcPts val="3600"/>
              </a:lnSpc>
              <a:buFont typeface="Wingdings" pitchFamily="2" charset="2"/>
              <a:buChar char="p"/>
              <a:defRPr/>
            </a:pPr>
            <a:endParaRPr kumimoji="0" lang="en-US" altLang="zh-TW" sz="2400" dirty="0">
              <a:solidFill>
                <a:srgbClr val="002060"/>
              </a:solidFill>
              <a:latin typeface="標楷體" pitchFamily="65" charset="-120"/>
              <a:ea typeface="標楷體" pitchFamily="65" charset="-120"/>
            </a:endParaRPr>
          </a:p>
          <a:p>
            <a:pPr marL="360363" indent="-360363">
              <a:lnSpc>
                <a:spcPts val="3600"/>
              </a:lnSpc>
              <a:buFont typeface="Wingdings" pitchFamily="2" charset="2"/>
              <a:buChar char="p"/>
              <a:defRPr/>
            </a:pPr>
            <a:endParaRPr kumimoji="0" lang="en-US" altLang="zh-TW" sz="2400" dirty="0">
              <a:solidFill>
                <a:srgbClr val="002060"/>
              </a:solidFill>
              <a:latin typeface="標楷體" pitchFamily="65" charset="-120"/>
              <a:ea typeface="標楷體" pitchFamily="65" charset="-120"/>
            </a:endParaRPr>
          </a:p>
          <a:p>
            <a:pPr marL="360363" indent="-360363">
              <a:lnSpc>
                <a:spcPts val="3600"/>
              </a:lnSpc>
              <a:defRPr/>
            </a:pPr>
            <a:endParaRPr kumimoji="0" lang="en-US" altLang="zh-TW" sz="2400" dirty="0">
              <a:solidFill>
                <a:srgbClr val="002060"/>
              </a:solidFill>
              <a:latin typeface="標楷體" pitchFamily="65" charset="-120"/>
              <a:ea typeface="標楷體" pitchFamily="65" charset="-120"/>
            </a:endParaRPr>
          </a:p>
          <a:p>
            <a:pPr marL="360363" indent="-360363">
              <a:lnSpc>
                <a:spcPts val="3000"/>
              </a:lnSpc>
              <a:spcBef>
                <a:spcPts val="1200"/>
              </a:spcBef>
              <a:spcAft>
                <a:spcPts val="600"/>
              </a:spcAft>
              <a:buFont typeface="Wingdings" pitchFamily="2" charset="2"/>
              <a:buChar char="p"/>
              <a:defRPr/>
            </a:pPr>
            <a:r>
              <a:rPr kumimoji="0" lang="zh-TW" altLang="zh-TW" sz="2200" dirty="0">
                <a:solidFill>
                  <a:srgbClr val="002060"/>
                </a:solidFill>
                <a:latin typeface="標楷體" pitchFamily="65" charset="-120"/>
                <a:ea typeface="標楷體" pitchFamily="65" charset="-120"/>
              </a:rPr>
              <a:t>無投保資格者、第</a:t>
            </a:r>
            <a:r>
              <a:rPr kumimoji="0" lang="en-US" altLang="zh-TW" sz="2200" dirty="0">
                <a:solidFill>
                  <a:srgbClr val="002060"/>
                </a:solidFill>
                <a:latin typeface="標楷體" pitchFamily="65" charset="-120"/>
                <a:ea typeface="標楷體" pitchFamily="65" charset="-120"/>
              </a:rPr>
              <a:t>2</a:t>
            </a:r>
            <a:r>
              <a:rPr kumimoji="0" lang="zh-TW" altLang="zh-TW" sz="2200" dirty="0">
                <a:solidFill>
                  <a:srgbClr val="002060"/>
                </a:solidFill>
                <a:latin typeface="標楷體" pitchFamily="65" charset="-120"/>
                <a:ea typeface="標楷體" pitchFamily="65" charset="-120"/>
              </a:rPr>
              <a:t>類及</a:t>
            </a:r>
            <a:r>
              <a:rPr kumimoji="0" lang="zh-TW" altLang="en-US" sz="2200" dirty="0">
                <a:solidFill>
                  <a:srgbClr val="002060"/>
                </a:solidFill>
                <a:latin typeface="標楷體" pitchFamily="65" charset="-120"/>
                <a:ea typeface="標楷體" pitchFamily="65" charset="-120"/>
              </a:rPr>
              <a:t>第</a:t>
            </a:r>
            <a:r>
              <a:rPr kumimoji="0" lang="en-US" altLang="zh-TW" sz="2200" dirty="0">
                <a:solidFill>
                  <a:srgbClr val="002060"/>
                </a:solidFill>
                <a:latin typeface="標楷體" pitchFamily="65" charset="-120"/>
                <a:ea typeface="標楷體" pitchFamily="65" charset="-120"/>
              </a:rPr>
              <a:t>5</a:t>
            </a:r>
            <a:r>
              <a:rPr kumimoji="0" lang="zh-TW" altLang="zh-TW" sz="2200" dirty="0">
                <a:solidFill>
                  <a:srgbClr val="002060"/>
                </a:solidFill>
                <a:latin typeface="標楷體" pitchFamily="65" charset="-120"/>
                <a:ea typeface="標楷體" pitchFamily="65" charset="-120"/>
              </a:rPr>
              <a:t>類被保險人</a:t>
            </a:r>
            <a:r>
              <a:rPr kumimoji="0" lang="en-US" altLang="zh-TW" sz="2200" b="1" dirty="0">
                <a:solidFill>
                  <a:srgbClr val="009900"/>
                </a:solidFill>
                <a:latin typeface="標楷體" pitchFamily="65" charset="-120"/>
              </a:rPr>
              <a:t>(§31)</a:t>
            </a:r>
          </a:p>
          <a:p>
            <a:pPr marL="360363" indent="-360363">
              <a:lnSpc>
                <a:spcPts val="2200"/>
              </a:lnSpc>
              <a:buFont typeface="Wingdings" pitchFamily="2" charset="2"/>
              <a:buChar char="p"/>
              <a:defRPr/>
            </a:pPr>
            <a:r>
              <a:rPr lang="zh-TW" altLang="zh-TW" sz="2000" dirty="0">
                <a:solidFill>
                  <a:srgbClr val="FF0000"/>
                </a:solidFill>
                <a:latin typeface="標楷體" pitchFamily="65" charset="-120"/>
                <a:ea typeface="標楷體" pitchFamily="65" charset="-120"/>
              </a:rPr>
              <a:t>兒童及少年、中低收入戶、中低收入老人、領取身心障礙者生活補助費或勞工保險投保薪資未達中央勞工主管機關公告基本工資之身心障礙者、在國內就學且無專職工作之專科學校或大學學士班學生</a:t>
            </a:r>
            <a:r>
              <a:rPr kumimoji="0" lang="zh-TW" altLang="en-US" sz="2000" b="1" dirty="0" smtClean="0">
                <a:solidFill>
                  <a:srgbClr val="FF0000"/>
                </a:solidFill>
                <a:latin typeface="標楷體" pitchFamily="65" charset="-120"/>
                <a:ea typeface="標楷體" pitchFamily="65" charset="-120"/>
              </a:rPr>
              <a:t>、博碩士班學生</a:t>
            </a:r>
            <a:r>
              <a:rPr kumimoji="0" lang="zh-TW" altLang="en-US" sz="2200" dirty="0" smtClean="0">
                <a:solidFill>
                  <a:srgbClr val="002060"/>
                </a:solidFill>
                <a:latin typeface="標楷體" pitchFamily="65" charset="-120"/>
                <a:ea typeface="標楷體" pitchFamily="65" charset="-120"/>
              </a:rPr>
              <a:t>金額</a:t>
            </a:r>
            <a:r>
              <a:rPr kumimoji="0" lang="zh-TW" altLang="en-US" sz="2200" b="1" dirty="0">
                <a:solidFill>
                  <a:srgbClr val="FF0000"/>
                </a:solidFill>
                <a:latin typeface="標楷體" pitchFamily="65" charset="-120"/>
                <a:ea typeface="標楷體" pitchFamily="65" charset="-120"/>
              </a:rPr>
              <a:t>超過</a:t>
            </a:r>
            <a:r>
              <a:rPr kumimoji="0" lang="zh-TW" altLang="en-US" sz="2200" u="sng" dirty="0">
                <a:solidFill>
                  <a:srgbClr val="002060"/>
                </a:solidFill>
                <a:latin typeface="標楷體" pitchFamily="65" charset="-120"/>
                <a:ea typeface="標楷體" pitchFamily="65" charset="-120"/>
              </a:rPr>
              <a:t>新臺幣一千萬元之部分</a:t>
            </a:r>
            <a:r>
              <a:rPr kumimoji="0" lang="zh-TW" altLang="en-US" sz="2200" dirty="0">
                <a:solidFill>
                  <a:srgbClr val="002060"/>
                </a:solidFill>
                <a:latin typeface="標楷體" pitchFamily="65" charset="-120"/>
                <a:ea typeface="標楷體" pitchFamily="65" charset="-120"/>
              </a:rPr>
              <a:t>及未</a:t>
            </a:r>
            <a:r>
              <a:rPr kumimoji="0" lang="zh-TW" altLang="en-US" sz="2200" dirty="0" smtClean="0">
                <a:solidFill>
                  <a:srgbClr val="002060"/>
                </a:solidFill>
                <a:latin typeface="標楷體" pitchFamily="65" charset="-120"/>
                <a:ea typeface="標楷體" pitchFamily="65" charset="-120"/>
              </a:rPr>
              <a:t>達</a:t>
            </a:r>
            <a:r>
              <a:rPr kumimoji="0" lang="en-US" altLang="zh-TW" sz="2200" b="1" dirty="0" smtClean="0">
                <a:solidFill>
                  <a:srgbClr val="FF0000"/>
                </a:solidFill>
                <a:latin typeface="標楷體" pitchFamily="65" charset="-120"/>
                <a:ea typeface="標楷體" pitchFamily="65" charset="-120"/>
              </a:rPr>
              <a:t>20,008</a:t>
            </a:r>
            <a:r>
              <a:rPr kumimoji="0" lang="zh-TW" altLang="zh-TW" sz="2200" b="1" dirty="0" smtClean="0">
                <a:solidFill>
                  <a:srgbClr val="FF0000"/>
                </a:solidFill>
                <a:latin typeface="標楷體" pitchFamily="65" charset="-120"/>
                <a:ea typeface="標楷體" pitchFamily="65" charset="-120"/>
              </a:rPr>
              <a:t>元</a:t>
            </a:r>
            <a:r>
              <a:rPr kumimoji="0" lang="zh-TW" altLang="en-US" sz="2200" dirty="0">
                <a:solidFill>
                  <a:srgbClr val="002060"/>
                </a:solidFill>
                <a:latin typeface="標楷體" pitchFamily="65" charset="-120"/>
                <a:ea typeface="標楷體" pitchFamily="65" charset="-120"/>
              </a:rPr>
              <a:t>者</a:t>
            </a:r>
            <a:r>
              <a:rPr kumimoji="0" lang="en-US" altLang="zh-TW" sz="2000" b="1" dirty="0">
                <a:solidFill>
                  <a:srgbClr val="009900"/>
                </a:solidFill>
                <a:latin typeface="標楷體" pitchFamily="65" charset="-120"/>
                <a:ea typeface="標楷體" pitchFamily="65" charset="-120"/>
              </a:rPr>
              <a:t>(§31 </a:t>
            </a:r>
            <a:r>
              <a:rPr kumimoji="0" lang="zh-TW" altLang="en-US" sz="2000" b="1" dirty="0">
                <a:solidFill>
                  <a:srgbClr val="009900"/>
                </a:solidFill>
                <a:latin typeface="標楷體" pitchFamily="65" charset="-120"/>
                <a:ea typeface="標楷體" pitchFamily="65" charset="-120"/>
              </a:rPr>
              <a:t>、扣繳辦法</a:t>
            </a:r>
            <a:r>
              <a:rPr kumimoji="0" lang="en-US" altLang="zh-TW" sz="2000" b="1" dirty="0">
                <a:solidFill>
                  <a:srgbClr val="009900"/>
                </a:solidFill>
                <a:latin typeface="標楷體" pitchFamily="65" charset="-120"/>
                <a:ea typeface="標楷體" pitchFamily="65" charset="-120"/>
              </a:rPr>
              <a:t>§4)</a:t>
            </a:r>
            <a:endParaRPr kumimoji="0" lang="en-US" altLang="zh-TW" sz="2000" dirty="0">
              <a:solidFill>
                <a:srgbClr val="002060"/>
              </a:solidFill>
              <a:latin typeface="標楷體" pitchFamily="65" charset="-120"/>
              <a:ea typeface="標楷體" pitchFamily="65" charset="-120"/>
            </a:endParaRPr>
          </a:p>
          <a:p>
            <a:pPr marL="360363" indent="-360363">
              <a:lnSpc>
                <a:spcPts val="3600"/>
              </a:lnSpc>
              <a:buFont typeface="Wingdings" pitchFamily="2" charset="2"/>
              <a:buChar char="p"/>
              <a:defRPr/>
            </a:pPr>
            <a:endParaRPr kumimoji="0" lang="en-US" altLang="zh-TW" sz="2400" dirty="0">
              <a:solidFill>
                <a:srgbClr val="002060"/>
              </a:solidFill>
              <a:latin typeface="標楷體" pitchFamily="65" charset="-120"/>
              <a:ea typeface="標楷體" pitchFamily="65" charset="-120"/>
            </a:endParaRPr>
          </a:p>
          <a:p>
            <a:pPr marL="360363" indent="-360363">
              <a:lnSpc>
                <a:spcPts val="3600"/>
              </a:lnSpc>
              <a:buFont typeface="Wingdings" pitchFamily="2" charset="2"/>
              <a:buChar char="p"/>
              <a:defRPr/>
            </a:pPr>
            <a:endParaRPr kumimoji="0" lang="en-US" altLang="zh-TW" sz="2400" b="1" dirty="0">
              <a:solidFill>
                <a:srgbClr val="CC3300"/>
              </a:solidFill>
              <a:latin typeface="標楷體" pitchFamily="65" charset="-120"/>
              <a:ea typeface="標楷體" pitchFamily="65" charset="-120"/>
            </a:endParaRPr>
          </a:p>
          <a:p>
            <a:pPr marL="360363" indent="-360363">
              <a:lnSpc>
                <a:spcPts val="3600"/>
              </a:lnSpc>
              <a:defRPr/>
            </a:pPr>
            <a:endParaRPr kumimoji="0" lang="zh-TW" altLang="en-US" sz="2400" b="1" dirty="0">
              <a:solidFill>
                <a:srgbClr val="002060"/>
              </a:solidFill>
              <a:latin typeface="標楷體" pitchFamily="65" charset="-120"/>
              <a:ea typeface="標楷體" pitchFamily="65" charset="-120"/>
            </a:endParaRPr>
          </a:p>
        </p:txBody>
      </p:sp>
      <p:sp>
        <p:nvSpPr>
          <p:cNvPr id="8" name="圓角矩形 7"/>
          <p:cNvSpPr/>
          <p:nvPr/>
        </p:nvSpPr>
        <p:spPr>
          <a:xfrm>
            <a:off x="1258888" y="3429000"/>
            <a:ext cx="6697662" cy="504825"/>
          </a:xfrm>
          <a:prstGeom prst="roundRect">
            <a:avLst/>
          </a:prstGeom>
          <a:solidFill>
            <a:srgbClr val="663300"/>
          </a:solid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kumimoji="0" lang="zh-TW" altLang="en-US" sz="2600" b="1" dirty="0">
                <a:latin typeface="標楷體" pitchFamily="65" charset="-120"/>
                <a:ea typeface="標楷體" pitchFamily="65" charset="-120"/>
              </a:rPr>
              <a:t>「兼職薪資所得」免扣取補充保費之規定</a:t>
            </a:r>
          </a:p>
        </p:txBody>
      </p:sp>
      <p:sp>
        <p:nvSpPr>
          <p:cNvPr id="56325" name="Rectangle 1027"/>
          <p:cNvSpPr>
            <a:spLocks noChangeArrowheads="1"/>
          </p:cNvSpPr>
          <p:nvPr/>
        </p:nvSpPr>
        <p:spPr bwMode="auto">
          <a:xfrm>
            <a:off x="1079500" y="333375"/>
            <a:ext cx="8064500" cy="792163"/>
          </a:xfrm>
          <a:prstGeom prst="rect">
            <a:avLst/>
          </a:prstGeom>
          <a:noFill/>
          <a:ln w="9525">
            <a:noFill/>
            <a:miter lim="800000"/>
            <a:headEnd/>
            <a:tailEnd/>
          </a:ln>
        </p:spPr>
        <p:txBody>
          <a:bodyPr lIns="92075" tIns="46038" rIns="92075" bIns="46038" anchor="ctr"/>
          <a:lstStyle/>
          <a:p>
            <a:r>
              <a:rPr kumimoji="0" lang="zh-TW" altLang="en-US" sz="3600" b="1">
                <a:solidFill>
                  <a:srgbClr val="002060"/>
                </a:solidFill>
                <a:latin typeface="微軟正黑體" pitchFamily="34" charset="-120"/>
                <a:ea typeface="微軟正黑體" pitchFamily="34" charset="-120"/>
              </a:rPr>
              <a:t>扣取補充保險費「兼職薪資所得」規定</a:t>
            </a:r>
            <a:endParaRPr kumimoji="0" lang="en-US" altLang="zh-TW" sz="3600" b="1">
              <a:solidFill>
                <a:srgbClr val="002060"/>
              </a:solidFill>
              <a:latin typeface="微軟正黑體" pitchFamily="34" charset="-120"/>
              <a:ea typeface="微軟正黑體" pitchFamily="34" charset="-120"/>
            </a:endParaRPr>
          </a:p>
        </p:txBody>
      </p:sp>
      <p:sp>
        <p:nvSpPr>
          <p:cNvPr id="10" name="投影片編號版面配置區 9"/>
          <p:cNvSpPr>
            <a:spLocks noGrp="1"/>
          </p:cNvSpPr>
          <p:nvPr>
            <p:ph type="sldNum" sz="quarter" idx="12"/>
          </p:nvPr>
        </p:nvSpPr>
        <p:spPr/>
        <p:txBody>
          <a:bodyPr/>
          <a:lstStyle/>
          <a:p>
            <a:pPr>
              <a:defRPr/>
            </a:pPr>
            <a:fld id="{3169AE04-51D7-4B67-B3D8-E172F2B53FC4}" type="slidenum">
              <a:rPr lang="zh-TW" altLang="en-US" smtClean="0"/>
              <a:pPr>
                <a:defRPr/>
              </a:pPr>
              <a:t>20</a:t>
            </a:fld>
            <a:endParaRPr lang="en-US" altLang="zh-TW"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6" name="Rectangle 1"/>
          <p:cNvSpPr>
            <a:spLocks noChangeArrowheads="1"/>
          </p:cNvSpPr>
          <p:nvPr/>
        </p:nvSpPr>
        <p:spPr bwMode="auto">
          <a:xfrm>
            <a:off x="684213" y="1484313"/>
            <a:ext cx="7920037" cy="4437062"/>
          </a:xfrm>
          <a:prstGeom prst="rect">
            <a:avLst/>
          </a:prstGeom>
          <a:noFill/>
          <a:ln w="9525">
            <a:noFill/>
            <a:miter lim="800000"/>
            <a:headEnd/>
            <a:tailEnd/>
          </a:ln>
        </p:spPr>
        <p:txBody>
          <a:bodyPr anchor="ctr">
            <a:spAutoFit/>
          </a:bodyPr>
          <a:lstStyle/>
          <a:p>
            <a:pPr>
              <a:lnSpc>
                <a:spcPts val="3800"/>
              </a:lnSpc>
            </a:pPr>
            <a:r>
              <a:rPr lang="zh-TW" altLang="en-US" sz="2800" dirty="0" smtClean="0">
                <a:solidFill>
                  <a:srgbClr val="000000"/>
                </a:solidFill>
                <a:latin typeface="標楷體" pitchFamily="65" charset="-120"/>
                <a:ea typeface="標楷體" pitchFamily="65" charset="-120"/>
                <a:cs typeface="Times New Roman" pitchFamily="18" charset="0"/>
              </a:rPr>
              <a:t>陳教授</a:t>
            </a:r>
            <a:r>
              <a:rPr lang="zh-TW" altLang="en-US" sz="2800" dirty="0">
                <a:solidFill>
                  <a:srgbClr val="000000"/>
                </a:solidFill>
                <a:latin typeface="標楷體" pitchFamily="65" charset="-120"/>
                <a:ea typeface="標楷體" pitchFamily="65" charset="-120"/>
                <a:cs typeface="Times New Roman" pitchFamily="18" charset="0"/>
              </a:rPr>
              <a:t>於台灣大學任教，獲邀至遠見公司演講，演講結束後，公司給付演講酬勞</a:t>
            </a:r>
            <a:r>
              <a:rPr lang="en-US" altLang="zh-TW" sz="2800" dirty="0">
                <a:solidFill>
                  <a:srgbClr val="000000"/>
                </a:solidFill>
                <a:latin typeface="標楷體" pitchFamily="65" charset="-120"/>
                <a:ea typeface="標楷體" pitchFamily="65" charset="-120"/>
                <a:cs typeface="Times New Roman" pitchFamily="18" charset="0"/>
              </a:rPr>
              <a:t>(</a:t>
            </a:r>
            <a:r>
              <a:rPr lang="zh-TW" altLang="en-US" sz="2800" dirty="0">
                <a:solidFill>
                  <a:srgbClr val="000000"/>
                </a:solidFill>
                <a:latin typeface="標楷體" pitchFamily="65" charset="-120"/>
                <a:ea typeface="標楷體" pitchFamily="65" charset="-120"/>
                <a:cs typeface="Times New Roman" pitchFamily="18" charset="0"/>
              </a:rPr>
              <a:t>所得稅扣繳憑單格式</a:t>
            </a:r>
            <a:r>
              <a:rPr lang="zh-TW" altLang="en-US" sz="2800" dirty="0" smtClean="0">
                <a:solidFill>
                  <a:srgbClr val="000000"/>
                </a:solidFill>
                <a:latin typeface="標楷體" pitchFamily="65" charset="-120"/>
                <a:ea typeface="標楷體" pitchFamily="65" charset="-120"/>
                <a:cs typeface="Times New Roman" pitchFamily="18" charset="0"/>
              </a:rPr>
              <a:t>代號</a:t>
            </a:r>
            <a:r>
              <a:rPr lang="en-US" altLang="zh-TW" sz="2800" dirty="0" smtClean="0">
                <a:solidFill>
                  <a:srgbClr val="000000"/>
                </a:solidFill>
                <a:latin typeface="標楷體" pitchFamily="65" charset="-120"/>
                <a:ea typeface="標楷體" pitchFamily="65" charset="-120"/>
                <a:cs typeface="Times New Roman" pitchFamily="18" charset="0"/>
              </a:rPr>
              <a:t>9B) </a:t>
            </a:r>
            <a:r>
              <a:rPr lang="en-US" altLang="zh-TW" sz="2800" dirty="0">
                <a:solidFill>
                  <a:srgbClr val="000000"/>
                </a:solidFill>
                <a:latin typeface="標楷體" pitchFamily="65" charset="-120"/>
                <a:ea typeface="標楷體" pitchFamily="65" charset="-120"/>
                <a:cs typeface="Times New Roman" pitchFamily="18" charset="0"/>
              </a:rPr>
              <a:t>20,000</a:t>
            </a:r>
            <a:r>
              <a:rPr lang="zh-TW" altLang="en-US" sz="2800" dirty="0">
                <a:solidFill>
                  <a:srgbClr val="000000"/>
                </a:solidFill>
                <a:latin typeface="標楷體" pitchFamily="65" charset="-120"/>
                <a:ea typeface="標楷體" pitchFamily="65" charset="-120"/>
                <a:cs typeface="Times New Roman" pitchFamily="18" charset="0"/>
              </a:rPr>
              <a:t>元，如何計算補充保險費。</a:t>
            </a:r>
          </a:p>
          <a:p>
            <a:pPr eaLnBrk="0" hangingPunct="0">
              <a:lnSpc>
                <a:spcPts val="3800"/>
              </a:lnSpc>
              <a:buFont typeface="Wingdings" pitchFamily="2" charset="2"/>
              <a:buChar char="u"/>
            </a:pPr>
            <a:r>
              <a:rPr lang="zh-TW" altLang="en-US" sz="2800" b="1" u="sng" dirty="0">
                <a:solidFill>
                  <a:srgbClr val="000000"/>
                </a:solidFill>
                <a:latin typeface="標楷體" pitchFamily="65" charset="-120"/>
                <a:ea typeface="標楷體" pitchFamily="65" charset="-120"/>
                <a:cs typeface="Times New Roman" pitchFamily="18" charset="0"/>
              </a:rPr>
              <a:t>說　明</a:t>
            </a:r>
            <a:r>
              <a:rPr lang="zh-TW" altLang="en-US" sz="2800" b="1" dirty="0">
                <a:solidFill>
                  <a:srgbClr val="000000"/>
                </a:solidFill>
                <a:latin typeface="標楷體" pitchFamily="65" charset="-120"/>
                <a:ea typeface="標楷體" pitchFamily="65" charset="-120"/>
                <a:cs typeface="Times New Roman" pitchFamily="18" charset="0"/>
              </a:rPr>
              <a:t>：</a:t>
            </a:r>
            <a:endParaRPr lang="en-US" altLang="zh-TW" sz="2800" b="1" dirty="0">
              <a:solidFill>
                <a:srgbClr val="000000"/>
              </a:solidFill>
              <a:latin typeface="標楷體" pitchFamily="65" charset="-120"/>
              <a:ea typeface="標楷體" pitchFamily="65" charset="-120"/>
              <a:cs typeface="Times New Roman" pitchFamily="18" charset="0"/>
            </a:endParaRPr>
          </a:p>
          <a:p>
            <a:pPr lvl="1">
              <a:lnSpc>
                <a:spcPts val="3800"/>
              </a:lnSpc>
            </a:pPr>
            <a:r>
              <a:rPr lang="zh-TW" altLang="en-US" sz="2800" dirty="0">
                <a:solidFill>
                  <a:srgbClr val="000000"/>
                </a:solidFill>
                <a:latin typeface="標楷體" pitchFamily="65" charset="-120"/>
                <a:ea typeface="標楷體" pitchFamily="65" charset="-120"/>
                <a:cs typeface="Times New Roman" pitchFamily="18" charset="0"/>
              </a:rPr>
              <a:t>林教授係以第</a:t>
            </a:r>
            <a:r>
              <a:rPr lang="en-US" altLang="zh-TW" sz="2800" dirty="0">
                <a:solidFill>
                  <a:srgbClr val="000000"/>
                </a:solidFill>
                <a:latin typeface="標楷體" pitchFamily="65" charset="-120"/>
                <a:ea typeface="標楷體" pitchFamily="65" charset="-120"/>
                <a:cs typeface="Times New Roman" pitchFamily="18" charset="0"/>
              </a:rPr>
              <a:t>1</a:t>
            </a:r>
            <a:r>
              <a:rPr lang="zh-TW" altLang="en-US" sz="2800" dirty="0">
                <a:solidFill>
                  <a:srgbClr val="000000"/>
                </a:solidFill>
                <a:latin typeface="標楷體" pitchFamily="65" charset="-120"/>
                <a:ea typeface="標楷體" pitchFamily="65" charset="-120"/>
                <a:cs typeface="Times New Roman" pitchFamily="18" charset="0"/>
              </a:rPr>
              <a:t>類被保險人在台灣大學加保，其於</a:t>
            </a:r>
            <a:r>
              <a:rPr lang="zh-TW" altLang="en-US" sz="2800" b="1" dirty="0">
                <a:solidFill>
                  <a:srgbClr val="FF0000"/>
                </a:solidFill>
                <a:latin typeface="標楷體" pitchFamily="65" charset="-120"/>
                <a:ea typeface="標楷體" pitchFamily="65" charset="-120"/>
                <a:cs typeface="Times New Roman" pitchFamily="18" charset="0"/>
              </a:rPr>
              <a:t>非投保單位</a:t>
            </a:r>
            <a:r>
              <a:rPr lang="zh-TW" altLang="en-US" sz="2800" dirty="0">
                <a:solidFill>
                  <a:srgbClr val="000000"/>
                </a:solidFill>
                <a:latin typeface="標楷體" pitchFamily="65" charset="-120"/>
                <a:ea typeface="標楷體" pitchFamily="65" charset="-120"/>
                <a:cs typeface="Times New Roman" pitchFamily="18" charset="0"/>
              </a:rPr>
              <a:t>取得的薪資所得，即應扣取補充</a:t>
            </a:r>
            <a:r>
              <a:rPr lang="zh-TW" altLang="en-US" sz="2800" dirty="0" smtClean="0">
                <a:solidFill>
                  <a:srgbClr val="000000"/>
                </a:solidFill>
                <a:latin typeface="標楷體" pitchFamily="65" charset="-120"/>
                <a:ea typeface="標楷體" pitchFamily="65" charset="-120"/>
                <a:cs typeface="Times New Roman" pitchFamily="18" charset="0"/>
              </a:rPr>
              <a:t>保險費</a:t>
            </a:r>
            <a:r>
              <a:rPr lang="en-US" altLang="zh-TW" sz="2800" dirty="0" smtClean="0">
                <a:solidFill>
                  <a:srgbClr val="000000"/>
                </a:solidFill>
                <a:latin typeface="標楷體" pitchFamily="65" charset="-120"/>
                <a:ea typeface="標楷體" pitchFamily="65" charset="-120"/>
                <a:cs typeface="Times New Roman" pitchFamily="18" charset="0"/>
              </a:rPr>
              <a:t>382</a:t>
            </a:r>
            <a:r>
              <a:rPr lang="zh-TW" altLang="en-US" sz="2800" dirty="0" smtClean="0">
                <a:solidFill>
                  <a:srgbClr val="000000"/>
                </a:solidFill>
                <a:latin typeface="標楷體" pitchFamily="65" charset="-120"/>
                <a:ea typeface="標楷體" pitchFamily="65" charset="-120"/>
                <a:cs typeface="Times New Roman" pitchFamily="18" charset="0"/>
              </a:rPr>
              <a:t>元</a:t>
            </a:r>
            <a:endParaRPr lang="en-US" altLang="zh-TW" sz="2800" dirty="0">
              <a:solidFill>
                <a:srgbClr val="000000"/>
              </a:solidFill>
              <a:latin typeface="標楷體" pitchFamily="65" charset="-120"/>
              <a:ea typeface="標楷體" pitchFamily="65" charset="-120"/>
              <a:cs typeface="Times New Roman" pitchFamily="18" charset="0"/>
            </a:endParaRPr>
          </a:p>
          <a:p>
            <a:pPr>
              <a:lnSpc>
                <a:spcPts val="3800"/>
              </a:lnSpc>
              <a:buFont typeface="Wingdings" pitchFamily="2" charset="2"/>
              <a:buChar char="u"/>
            </a:pPr>
            <a:r>
              <a:rPr kumimoji="0" lang="zh-TW" altLang="en-US" sz="2800" b="1" u="sng" dirty="0">
                <a:solidFill>
                  <a:schemeClr val="tx1"/>
                </a:solidFill>
                <a:latin typeface="標楷體" pitchFamily="65" charset="-120"/>
                <a:ea typeface="標楷體" pitchFamily="65" charset="-120"/>
              </a:rPr>
              <a:t>計  算</a:t>
            </a:r>
            <a:r>
              <a:rPr kumimoji="0" lang="zh-TW" altLang="en-US" sz="2800" b="1" dirty="0">
                <a:solidFill>
                  <a:schemeClr val="tx1"/>
                </a:solidFill>
                <a:latin typeface="標楷體" pitchFamily="65" charset="-120"/>
                <a:ea typeface="標楷體" pitchFamily="65" charset="-120"/>
              </a:rPr>
              <a:t>：</a:t>
            </a:r>
            <a:endParaRPr kumimoji="0" lang="en-US" altLang="zh-TW" sz="2800" b="1" dirty="0">
              <a:solidFill>
                <a:schemeClr val="tx1"/>
              </a:solidFill>
              <a:latin typeface="標楷體" pitchFamily="65" charset="-120"/>
              <a:ea typeface="標楷體" pitchFamily="65" charset="-120"/>
            </a:endParaRPr>
          </a:p>
          <a:p>
            <a:pPr>
              <a:lnSpc>
                <a:spcPts val="3800"/>
              </a:lnSpc>
            </a:pPr>
            <a:r>
              <a:rPr kumimoji="0" lang="zh-TW" altLang="en-US" sz="2800" dirty="0">
                <a:solidFill>
                  <a:schemeClr val="tx1"/>
                </a:solidFill>
                <a:latin typeface="標楷體" pitchFamily="65" charset="-120"/>
                <a:ea typeface="標楷體" pitchFamily="65" charset="-120"/>
              </a:rPr>
              <a:t>　  </a:t>
            </a:r>
            <a:r>
              <a:rPr kumimoji="0" lang="zh-TW" altLang="zh-TW" sz="2800" dirty="0">
                <a:solidFill>
                  <a:schemeClr val="tx1"/>
                </a:solidFill>
                <a:latin typeface="標楷體" pitchFamily="65" charset="-120"/>
                <a:ea typeface="標楷體" pitchFamily="65" charset="-120"/>
              </a:rPr>
              <a:t>補充保險費</a:t>
            </a:r>
            <a:r>
              <a:rPr kumimoji="0" lang="en-US" altLang="zh-TW" sz="2800" dirty="0">
                <a:solidFill>
                  <a:schemeClr val="tx1"/>
                </a:solidFill>
                <a:latin typeface="標楷體" pitchFamily="65" charset="-120"/>
                <a:ea typeface="標楷體" pitchFamily="65" charset="-120"/>
              </a:rPr>
              <a:t>=</a:t>
            </a:r>
            <a:r>
              <a:rPr lang="en-US" altLang="zh-TW" sz="2800" dirty="0" smtClean="0">
                <a:solidFill>
                  <a:schemeClr val="tx1"/>
                </a:solidFill>
                <a:latin typeface="標楷體" pitchFamily="65" charset="-120"/>
                <a:ea typeface="標楷體" pitchFamily="65" charset="-120"/>
              </a:rPr>
              <a:t>20,000×1.91%=382</a:t>
            </a:r>
            <a:endParaRPr lang="en-US" altLang="zh-TW" sz="2800" dirty="0">
              <a:solidFill>
                <a:schemeClr val="tx1"/>
              </a:solidFill>
              <a:latin typeface="標楷體" pitchFamily="65" charset="-120"/>
              <a:ea typeface="標楷體" pitchFamily="65" charset="-120"/>
            </a:endParaRPr>
          </a:p>
        </p:txBody>
      </p:sp>
      <p:sp>
        <p:nvSpPr>
          <p:cNvPr id="57347" name="Rectangle 1027"/>
          <p:cNvSpPr>
            <a:spLocks noChangeArrowheads="1"/>
          </p:cNvSpPr>
          <p:nvPr/>
        </p:nvSpPr>
        <p:spPr bwMode="auto">
          <a:xfrm>
            <a:off x="1222375" y="333375"/>
            <a:ext cx="7921625" cy="792163"/>
          </a:xfrm>
          <a:prstGeom prst="rect">
            <a:avLst/>
          </a:prstGeom>
          <a:noFill/>
          <a:ln w="9525">
            <a:noFill/>
            <a:miter lim="800000"/>
            <a:headEnd/>
            <a:tailEnd/>
          </a:ln>
        </p:spPr>
        <p:txBody>
          <a:bodyPr lIns="92075" tIns="46038" rIns="92075" bIns="46038" anchor="ctr"/>
          <a:lstStyle/>
          <a:p>
            <a:pPr algn="ctr"/>
            <a:r>
              <a:rPr kumimoji="0" lang="zh-TW" altLang="en-US" sz="4000" b="1">
                <a:solidFill>
                  <a:srgbClr val="002060"/>
                </a:solidFill>
                <a:latin typeface="微軟正黑體" pitchFamily="34" charset="-120"/>
                <a:ea typeface="微軟正黑體" pitchFamily="34" charset="-120"/>
              </a:rPr>
              <a:t>補充保險費</a:t>
            </a:r>
            <a:r>
              <a:rPr kumimoji="0" lang="en-US" altLang="zh-TW" sz="4000" b="1">
                <a:solidFill>
                  <a:srgbClr val="002060"/>
                </a:solidFill>
                <a:latin typeface="微軟正黑體" pitchFamily="34" charset="-120"/>
                <a:ea typeface="微軟正黑體" pitchFamily="34" charset="-120"/>
              </a:rPr>
              <a:t>-</a:t>
            </a:r>
            <a:r>
              <a:rPr kumimoji="0" lang="zh-TW" altLang="en-US" sz="4000" b="1">
                <a:solidFill>
                  <a:srgbClr val="002060"/>
                </a:solidFill>
                <a:latin typeface="微軟正黑體" pitchFamily="34" charset="-120"/>
                <a:ea typeface="微軟正黑體" pitchFamily="34" charset="-120"/>
              </a:rPr>
              <a:t>兼職薪資所得</a:t>
            </a:r>
            <a:r>
              <a:rPr kumimoji="0" lang="en-US" altLang="zh-TW" sz="4000" b="1">
                <a:solidFill>
                  <a:srgbClr val="002060"/>
                </a:solidFill>
                <a:latin typeface="微軟正黑體" pitchFamily="34" charset="-120"/>
                <a:ea typeface="微軟正黑體" pitchFamily="34" charset="-120"/>
              </a:rPr>
              <a:t>(</a:t>
            </a:r>
            <a:r>
              <a:rPr kumimoji="0" lang="zh-TW" altLang="en-US" sz="4000" b="1">
                <a:solidFill>
                  <a:srgbClr val="002060"/>
                </a:solidFill>
                <a:latin typeface="微軟正黑體" pitchFamily="34" charset="-120"/>
                <a:ea typeface="微軟正黑體" pitchFamily="34" charset="-120"/>
              </a:rPr>
              <a:t>案例一</a:t>
            </a:r>
            <a:r>
              <a:rPr kumimoji="0" lang="en-US" altLang="zh-TW" sz="4000" b="1">
                <a:solidFill>
                  <a:srgbClr val="002060"/>
                </a:solidFill>
                <a:latin typeface="微軟正黑體" pitchFamily="34" charset="-120"/>
                <a:ea typeface="微軟正黑體" pitchFamily="34" charset="-120"/>
              </a:rPr>
              <a:t>)</a:t>
            </a:r>
            <a:endParaRPr kumimoji="0" lang="en-US" altLang="zh-TW" sz="4000" b="1">
              <a:solidFill>
                <a:srgbClr val="FF0000"/>
              </a:solidFill>
              <a:latin typeface="微軟正黑體" pitchFamily="34" charset="-120"/>
              <a:ea typeface="微軟正黑體" pitchFamily="34" charset="-120"/>
            </a:endParaRPr>
          </a:p>
        </p:txBody>
      </p:sp>
      <p:sp>
        <p:nvSpPr>
          <p:cNvPr id="5" name="投影片編號版面配置區 4"/>
          <p:cNvSpPr>
            <a:spLocks noGrp="1"/>
          </p:cNvSpPr>
          <p:nvPr>
            <p:ph type="sldNum" sz="quarter" idx="12"/>
          </p:nvPr>
        </p:nvSpPr>
        <p:spPr/>
        <p:txBody>
          <a:bodyPr/>
          <a:lstStyle/>
          <a:p>
            <a:pPr>
              <a:defRPr/>
            </a:pPr>
            <a:fld id="{53D030D2-1D23-4A53-860D-AC51D48FAD00}" type="slidenum">
              <a:rPr lang="zh-TW" altLang="en-US" smtClean="0"/>
              <a:pPr>
                <a:defRPr/>
              </a:pPr>
              <a:t>21</a:t>
            </a:fld>
            <a:endParaRPr lang="en-US" altLang="zh-TW"/>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Rectangle 2"/>
          <p:cNvSpPr>
            <a:spLocks noChangeArrowheads="1"/>
          </p:cNvSpPr>
          <p:nvPr/>
        </p:nvSpPr>
        <p:spPr bwMode="auto">
          <a:xfrm>
            <a:off x="468313" y="1519238"/>
            <a:ext cx="8207375" cy="4478337"/>
          </a:xfrm>
          <a:prstGeom prst="rect">
            <a:avLst/>
          </a:prstGeom>
          <a:noFill/>
          <a:ln w="9525">
            <a:noFill/>
            <a:miter lim="800000"/>
            <a:headEnd/>
            <a:tailEnd/>
          </a:ln>
        </p:spPr>
        <p:txBody>
          <a:bodyPr anchor="ctr">
            <a:spAutoFit/>
          </a:bodyPr>
          <a:lstStyle/>
          <a:p>
            <a:pPr algn="just" eaLnBrk="0" hangingPunct="0">
              <a:lnSpc>
                <a:spcPts val="3800"/>
              </a:lnSpc>
            </a:pPr>
            <a:r>
              <a:rPr lang="zh-TW" altLang="en-US" sz="2800" dirty="0">
                <a:solidFill>
                  <a:srgbClr val="000000"/>
                </a:solidFill>
                <a:ea typeface="標楷體" pitchFamily="65" charset="-120"/>
                <a:cs typeface="Times New Roman" pitchFamily="18" charset="0"/>
              </a:rPr>
              <a:t>陳先生</a:t>
            </a:r>
            <a:r>
              <a:rPr lang="zh-TW" altLang="en-US" sz="2800" dirty="0" smtClean="0">
                <a:solidFill>
                  <a:srgbClr val="000000"/>
                </a:solidFill>
                <a:ea typeface="標楷體" pitchFamily="65" charset="-120"/>
                <a:cs typeface="Times New Roman" pitchFamily="18" charset="0"/>
              </a:rPr>
              <a:t>是</a:t>
            </a:r>
            <a:r>
              <a:rPr lang="zh-TW" altLang="en-US" sz="2800" dirty="0">
                <a:solidFill>
                  <a:srgbClr val="000000"/>
                </a:solidFill>
                <a:ea typeface="標楷體" pitchFamily="65" charset="-120"/>
                <a:cs typeface="Times New Roman" pitchFamily="18" charset="0"/>
              </a:rPr>
              <a:t>宏</a:t>
            </a:r>
            <a:r>
              <a:rPr lang="zh-TW" altLang="en-US" sz="2800" dirty="0" smtClean="0">
                <a:solidFill>
                  <a:srgbClr val="000000"/>
                </a:solidFill>
                <a:ea typeface="標楷體" pitchFamily="65" charset="-120"/>
                <a:cs typeface="Times New Roman" pitchFamily="18" charset="0"/>
              </a:rPr>
              <a:t>海</a:t>
            </a:r>
            <a:r>
              <a:rPr lang="zh-TW" altLang="en-US" sz="2800" dirty="0">
                <a:solidFill>
                  <a:srgbClr val="000000"/>
                </a:solidFill>
                <a:ea typeface="標楷體" pitchFamily="65" charset="-120"/>
                <a:cs typeface="Times New Roman" pitchFamily="18" charset="0"/>
              </a:rPr>
              <a:t>公司之董事，赴該公司開會獲得</a:t>
            </a:r>
            <a:r>
              <a:rPr lang="zh-TW" altLang="en-US" sz="2800" dirty="0" smtClean="0">
                <a:solidFill>
                  <a:srgbClr val="000000"/>
                </a:solidFill>
                <a:ea typeface="標楷體" pitchFamily="65" charset="-120"/>
                <a:cs typeface="Times New Roman" pitchFamily="18" charset="0"/>
              </a:rPr>
              <a:t>車馬費</a:t>
            </a:r>
            <a:r>
              <a:rPr lang="en-US" altLang="zh-TW" sz="2800" dirty="0" smtClean="0">
                <a:solidFill>
                  <a:srgbClr val="000000"/>
                </a:solidFill>
                <a:ea typeface="標楷體" pitchFamily="65" charset="-120"/>
                <a:cs typeface="Times New Roman" pitchFamily="18" charset="0"/>
              </a:rPr>
              <a:t>25,000</a:t>
            </a:r>
            <a:r>
              <a:rPr lang="zh-TW" altLang="en-US" sz="2800" dirty="0">
                <a:solidFill>
                  <a:srgbClr val="000000"/>
                </a:solidFill>
                <a:ea typeface="標楷體" pitchFamily="65" charset="-120"/>
                <a:cs typeface="Times New Roman" pitchFamily="18" charset="0"/>
              </a:rPr>
              <a:t>元</a:t>
            </a:r>
            <a:r>
              <a:rPr lang="en-US" altLang="zh-TW" sz="2800" dirty="0">
                <a:solidFill>
                  <a:srgbClr val="000000"/>
                </a:solidFill>
                <a:ea typeface="標楷體" pitchFamily="65" charset="-120"/>
                <a:cs typeface="Times New Roman" pitchFamily="18" charset="0"/>
              </a:rPr>
              <a:t>(</a:t>
            </a:r>
            <a:r>
              <a:rPr lang="zh-TW" altLang="en-US" sz="2800" dirty="0">
                <a:solidFill>
                  <a:srgbClr val="000000"/>
                </a:solidFill>
                <a:ea typeface="標楷體" pitchFamily="65" charset="-120"/>
                <a:cs typeface="Times New Roman" pitchFamily="18" charset="0"/>
              </a:rPr>
              <a:t>所得稅扣繳憑單格式代號為</a:t>
            </a:r>
            <a:r>
              <a:rPr lang="en-US" altLang="zh-TW" sz="2800" dirty="0">
                <a:solidFill>
                  <a:srgbClr val="000000"/>
                </a:solidFill>
                <a:ea typeface="標楷體" pitchFamily="65" charset="-120"/>
                <a:cs typeface="Times New Roman" pitchFamily="18" charset="0"/>
              </a:rPr>
              <a:t>50)</a:t>
            </a:r>
            <a:r>
              <a:rPr lang="zh-TW" altLang="en-US" sz="2800" dirty="0">
                <a:solidFill>
                  <a:srgbClr val="000000"/>
                </a:solidFill>
                <a:ea typeface="標楷體" pitchFamily="65" charset="-120"/>
                <a:cs typeface="Times New Roman" pitchFamily="18" charset="0"/>
              </a:rPr>
              <a:t> ，如何計算補充保險費。</a:t>
            </a:r>
          </a:p>
          <a:p>
            <a:pPr eaLnBrk="0" hangingPunct="0">
              <a:lnSpc>
                <a:spcPts val="3800"/>
              </a:lnSpc>
              <a:buFont typeface="Wingdings" pitchFamily="2" charset="2"/>
              <a:buChar char="u"/>
            </a:pPr>
            <a:r>
              <a:rPr lang="zh-TW" altLang="en-US" sz="2800" b="1" u="sng" dirty="0">
                <a:solidFill>
                  <a:srgbClr val="000000"/>
                </a:solidFill>
                <a:ea typeface="標楷體" pitchFamily="65" charset="-120"/>
                <a:cs typeface="Times New Roman" pitchFamily="18" charset="0"/>
              </a:rPr>
              <a:t>說   明：</a:t>
            </a:r>
            <a:endParaRPr lang="en-US" altLang="zh-TW" sz="2800" b="1" u="sng" dirty="0">
              <a:solidFill>
                <a:srgbClr val="000000"/>
              </a:solidFill>
              <a:ea typeface="標楷體" pitchFamily="65" charset="-120"/>
              <a:cs typeface="Times New Roman" pitchFamily="18" charset="0"/>
            </a:endParaRPr>
          </a:p>
          <a:p>
            <a:pPr lvl="1" eaLnBrk="0" hangingPunct="0">
              <a:lnSpc>
                <a:spcPts val="3800"/>
              </a:lnSpc>
            </a:pPr>
            <a:r>
              <a:rPr lang="zh-TW" altLang="en-US" sz="2800" dirty="0">
                <a:solidFill>
                  <a:srgbClr val="000000"/>
                </a:solidFill>
                <a:ea typeface="標楷體" pitchFamily="65" charset="-120"/>
                <a:cs typeface="Times New Roman" pitchFamily="18" charset="0"/>
              </a:rPr>
              <a:t>董事會的成員非公司的受僱員工，因此陳先生在</a:t>
            </a:r>
            <a:r>
              <a:rPr lang="zh-TW" altLang="en-US" sz="2800" b="1" u="sng" dirty="0">
                <a:solidFill>
                  <a:srgbClr val="0070C0"/>
                </a:solidFill>
                <a:ea typeface="標楷體" pitchFamily="65" charset="-120"/>
                <a:cs typeface="Times New Roman" pitchFamily="18" charset="0"/>
              </a:rPr>
              <a:t>非投保單位</a:t>
            </a:r>
            <a:r>
              <a:rPr lang="zh-TW" altLang="en-US" sz="2800" dirty="0">
                <a:solidFill>
                  <a:srgbClr val="000000"/>
                </a:solidFill>
                <a:ea typeface="標楷體" pitchFamily="65" charset="-120"/>
                <a:cs typeface="Times New Roman" pitchFamily="18" charset="0"/>
              </a:rPr>
              <a:t>取得的薪資所得，即應扣取補充</a:t>
            </a:r>
            <a:r>
              <a:rPr lang="zh-TW" altLang="en-US" sz="2800" dirty="0" smtClean="0">
                <a:solidFill>
                  <a:srgbClr val="000000"/>
                </a:solidFill>
                <a:ea typeface="標楷體" pitchFamily="65" charset="-120"/>
                <a:cs typeface="Times New Roman" pitchFamily="18" charset="0"/>
              </a:rPr>
              <a:t>保險費</a:t>
            </a:r>
            <a:r>
              <a:rPr lang="en-US" altLang="zh-TW" sz="2800" dirty="0" smtClean="0">
                <a:solidFill>
                  <a:srgbClr val="000000"/>
                </a:solidFill>
                <a:ea typeface="標楷體" pitchFamily="65" charset="-120"/>
                <a:cs typeface="Times New Roman" pitchFamily="18" charset="0"/>
              </a:rPr>
              <a:t>477</a:t>
            </a:r>
            <a:r>
              <a:rPr lang="zh-TW" altLang="en-US" sz="2800" dirty="0" smtClean="0">
                <a:solidFill>
                  <a:srgbClr val="000000"/>
                </a:solidFill>
                <a:ea typeface="標楷體" pitchFamily="65" charset="-120"/>
                <a:cs typeface="Times New Roman" pitchFamily="18" charset="0"/>
              </a:rPr>
              <a:t>元</a:t>
            </a:r>
            <a:endParaRPr lang="en-US" altLang="zh-TW" sz="2800" dirty="0">
              <a:solidFill>
                <a:srgbClr val="000000"/>
              </a:solidFill>
              <a:ea typeface="標楷體" pitchFamily="65" charset="-120"/>
              <a:cs typeface="Times New Roman" pitchFamily="18" charset="0"/>
            </a:endParaRPr>
          </a:p>
          <a:p>
            <a:pPr eaLnBrk="0" hangingPunct="0">
              <a:lnSpc>
                <a:spcPts val="3800"/>
              </a:lnSpc>
              <a:buFont typeface="Wingdings" pitchFamily="2" charset="2"/>
              <a:buChar char="u"/>
            </a:pPr>
            <a:r>
              <a:rPr lang="zh-TW" altLang="en-US" sz="2800" b="1" u="sng" dirty="0">
                <a:solidFill>
                  <a:srgbClr val="000000"/>
                </a:solidFill>
                <a:ea typeface="標楷體" pitchFamily="65" charset="-120"/>
                <a:cs typeface="Times New Roman" pitchFamily="18" charset="0"/>
              </a:rPr>
              <a:t>計   算：</a:t>
            </a:r>
            <a:r>
              <a:rPr lang="zh-TW" altLang="en-US" sz="2800" dirty="0">
                <a:solidFill>
                  <a:srgbClr val="000000"/>
                </a:solidFill>
                <a:ea typeface="標楷體" pitchFamily="65" charset="-120"/>
                <a:cs typeface="Times New Roman" pitchFamily="18" charset="0"/>
              </a:rPr>
              <a:t>             </a:t>
            </a:r>
            <a:endParaRPr lang="en-US" altLang="zh-TW" sz="2800" dirty="0">
              <a:solidFill>
                <a:srgbClr val="000000"/>
              </a:solidFill>
              <a:ea typeface="標楷體" pitchFamily="65" charset="-120"/>
              <a:cs typeface="Times New Roman" pitchFamily="18" charset="0"/>
            </a:endParaRPr>
          </a:p>
          <a:p>
            <a:pPr eaLnBrk="0" hangingPunct="0">
              <a:lnSpc>
                <a:spcPts val="3800"/>
              </a:lnSpc>
            </a:pPr>
            <a:r>
              <a:rPr lang="zh-TW" altLang="en-US" sz="2800" dirty="0">
                <a:solidFill>
                  <a:srgbClr val="000000"/>
                </a:solidFill>
                <a:ea typeface="標楷體" pitchFamily="65" charset="-120"/>
                <a:cs typeface="Times New Roman" pitchFamily="18" charset="0"/>
              </a:rPr>
              <a:t>　    補充保險費</a:t>
            </a:r>
            <a:r>
              <a:rPr lang="en-US" altLang="zh-TW" sz="2800" dirty="0" smtClean="0">
                <a:solidFill>
                  <a:srgbClr val="000000"/>
                </a:solidFill>
                <a:ea typeface="標楷體" pitchFamily="65" charset="-120"/>
                <a:cs typeface="Times New Roman" pitchFamily="18" charset="0"/>
              </a:rPr>
              <a:t>=25,000×1.91%=477</a:t>
            </a:r>
            <a:endParaRPr lang="zh-TW" altLang="en-US" sz="2800" dirty="0">
              <a:solidFill>
                <a:schemeClr val="tx1"/>
              </a:solidFill>
              <a:ea typeface="標楷體" pitchFamily="65" charset="-120"/>
              <a:cs typeface="Times New Roman" pitchFamily="18" charset="0"/>
            </a:endParaRPr>
          </a:p>
        </p:txBody>
      </p:sp>
      <p:sp>
        <p:nvSpPr>
          <p:cNvPr id="58371" name="Rectangle 1027"/>
          <p:cNvSpPr>
            <a:spLocks noChangeArrowheads="1"/>
          </p:cNvSpPr>
          <p:nvPr/>
        </p:nvSpPr>
        <p:spPr bwMode="auto">
          <a:xfrm>
            <a:off x="1222375" y="333375"/>
            <a:ext cx="7921625" cy="792163"/>
          </a:xfrm>
          <a:prstGeom prst="rect">
            <a:avLst/>
          </a:prstGeom>
          <a:noFill/>
          <a:ln w="9525">
            <a:noFill/>
            <a:miter lim="800000"/>
            <a:headEnd/>
            <a:tailEnd/>
          </a:ln>
        </p:spPr>
        <p:txBody>
          <a:bodyPr lIns="92075" tIns="46038" rIns="92075" bIns="46038" anchor="ctr"/>
          <a:lstStyle/>
          <a:p>
            <a:pPr algn="ctr"/>
            <a:r>
              <a:rPr kumimoji="0" lang="zh-TW" altLang="en-US" sz="4000" b="1">
                <a:solidFill>
                  <a:srgbClr val="002060"/>
                </a:solidFill>
                <a:latin typeface="微軟正黑體" pitchFamily="34" charset="-120"/>
                <a:ea typeface="微軟正黑體" pitchFamily="34" charset="-120"/>
              </a:rPr>
              <a:t>補充保險費</a:t>
            </a:r>
            <a:r>
              <a:rPr kumimoji="0" lang="en-US" altLang="zh-TW" sz="4000" b="1">
                <a:solidFill>
                  <a:srgbClr val="002060"/>
                </a:solidFill>
                <a:latin typeface="微軟正黑體" pitchFamily="34" charset="-120"/>
                <a:ea typeface="微軟正黑體" pitchFamily="34" charset="-120"/>
              </a:rPr>
              <a:t>-</a:t>
            </a:r>
            <a:r>
              <a:rPr kumimoji="0" lang="zh-TW" altLang="en-US" sz="4000" b="1">
                <a:solidFill>
                  <a:srgbClr val="002060"/>
                </a:solidFill>
                <a:latin typeface="微軟正黑體" pitchFamily="34" charset="-120"/>
                <a:ea typeface="微軟正黑體" pitchFamily="34" charset="-120"/>
              </a:rPr>
              <a:t>兼職薪資所得</a:t>
            </a:r>
            <a:r>
              <a:rPr kumimoji="0" lang="en-US" altLang="zh-TW" sz="4000" b="1">
                <a:solidFill>
                  <a:srgbClr val="002060"/>
                </a:solidFill>
                <a:latin typeface="微軟正黑體" pitchFamily="34" charset="-120"/>
                <a:ea typeface="微軟正黑體" pitchFamily="34" charset="-120"/>
              </a:rPr>
              <a:t>(</a:t>
            </a:r>
            <a:r>
              <a:rPr kumimoji="0" lang="zh-TW" altLang="en-US" sz="4000" b="1">
                <a:solidFill>
                  <a:srgbClr val="002060"/>
                </a:solidFill>
                <a:latin typeface="微軟正黑體" pitchFamily="34" charset="-120"/>
                <a:ea typeface="微軟正黑體" pitchFamily="34" charset="-120"/>
              </a:rPr>
              <a:t>案例二</a:t>
            </a:r>
            <a:r>
              <a:rPr kumimoji="0" lang="en-US" altLang="zh-TW" sz="4000" b="1">
                <a:solidFill>
                  <a:srgbClr val="002060"/>
                </a:solidFill>
                <a:latin typeface="微軟正黑體" pitchFamily="34" charset="-120"/>
                <a:ea typeface="微軟正黑體" pitchFamily="34" charset="-120"/>
              </a:rPr>
              <a:t>)</a:t>
            </a:r>
            <a:endParaRPr kumimoji="0" lang="en-US" altLang="zh-TW" sz="4000" b="1">
              <a:solidFill>
                <a:srgbClr val="FF0000"/>
              </a:solidFill>
              <a:latin typeface="微軟正黑體" pitchFamily="34" charset="-120"/>
              <a:ea typeface="微軟正黑體" pitchFamily="34" charset="-120"/>
            </a:endParaRPr>
          </a:p>
        </p:txBody>
      </p:sp>
      <p:sp>
        <p:nvSpPr>
          <p:cNvPr id="9" name="投影片編號版面配置區 8"/>
          <p:cNvSpPr>
            <a:spLocks noGrp="1"/>
          </p:cNvSpPr>
          <p:nvPr>
            <p:ph type="sldNum" sz="quarter" idx="12"/>
          </p:nvPr>
        </p:nvSpPr>
        <p:spPr/>
        <p:txBody>
          <a:bodyPr/>
          <a:lstStyle/>
          <a:p>
            <a:pPr>
              <a:defRPr/>
            </a:pPr>
            <a:fld id="{52A8581F-A129-47CF-9E99-4B26426C12AE}" type="slidenum">
              <a:rPr lang="zh-TW" altLang="en-US" smtClean="0"/>
              <a:pPr>
                <a:defRPr/>
              </a:pPr>
              <a:t>22</a:t>
            </a:fld>
            <a:endParaRPr lang="en-US" altLang="zh-TW"/>
          </a:p>
        </p:txBody>
      </p:sp>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文字方塊 5"/>
          <p:cNvSpPr txBox="1"/>
          <p:nvPr/>
        </p:nvSpPr>
        <p:spPr>
          <a:xfrm>
            <a:off x="539750" y="1557338"/>
            <a:ext cx="8208963" cy="1554162"/>
          </a:xfrm>
          <a:prstGeom prst="rect">
            <a:avLst/>
          </a:prstGeom>
          <a:noFill/>
        </p:spPr>
        <p:txBody>
          <a:bodyPr>
            <a:spAutoFit/>
          </a:bodyPr>
          <a:lstStyle/>
          <a:p>
            <a:pPr marL="265113" indent="-265113">
              <a:lnSpc>
                <a:spcPts val="3800"/>
              </a:lnSpc>
              <a:buFont typeface="Wingdings" pitchFamily="2" charset="2"/>
              <a:buChar char="n"/>
              <a:defRPr/>
            </a:pPr>
            <a:r>
              <a:rPr kumimoji="0" lang="zh-TW" altLang="zh-TW" sz="2800" b="1" dirty="0">
                <a:solidFill>
                  <a:srgbClr val="002060"/>
                </a:solidFill>
                <a:latin typeface="標楷體" pitchFamily="65" charset="-120"/>
                <a:ea typeface="標楷體" pitchFamily="65" charset="-120"/>
              </a:rPr>
              <a:t>執行業務收入</a:t>
            </a:r>
            <a:r>
              <a:rPr kumimoji="0" lang="zh-TW" altLang="en-US" sz="2800" b="1" dirty="0">
                <a:solidFill>
                  <a:srgbClr val="002060"/>
                </a:solidFill>
                <a:latin typeface="標楷體" pitchFamily="65" charset="-120"/>
                <a:ea typeface="標楷體" pitchFamily="65" charset="-120"/>
              </a:rPr>
              <a:t>。但依第二十條規定以執行業務得為投保金額之執行業務收入，不在此限</a:t>
            </a:r>
            <a:r>
              <a:rPr kumimoji="0" lang="en-US" altLang="zh-TW" sz="2800" b="1" dirty="0">
                <a:solidFill>
                  <a:srgbClr val="009900"/>
                </a:solidFill>
                <a:latin typeface="標楷體" pitchFamily="65" charset="-120"/>
                <a:ea typeface="標楷體" pitchFamily="65" charset="-120"/>
              </a:rPr>
              <a:t>(§31-1-3) </a:t>
            </a:r>
            <a:endParaRPr kumimoji="0" lang="en-US" altLang="zh-TW" sz="2800" b="1" dirty="0">
              <a:solidFill>
                <a:srgbClr val="002060"/>
              </a:solidFill>
              <a:latin typeface="標楷體" pitchFamily="65" charset="-120"/>
              <a:ea typeface="標楷體" pitchFamily="65" charset="-120"/>
            </a:endParaRPr>
          </a:p>
          <a:p>
            <a:pPr>
              <a:lnSpc>
                <a:spcPts val="3800"/>
              </a:lnSpc>
              <a:buFont typeface="Wingdings" pitchFamily="2" charset="2"/>
              <a:buChar char="n"/>
              <a:defRPr/>
            </a:pPr>
            <a:r>
              <a:rPr kumimoji="0" lang="zh-TW" altLang="en-US" sz="2800" b="1" dirty="0">
                <a:solidFill>
                  <a:srgbClr val="FF0000"/>
                </a:solidFill>
                <a:latin typeface="標楷體" pitchFamily="65" charset="-120"/>
                <a:ea typeface="標楷體" pitchFamily="65" charset="-120"/>
              </a:rPr>
              <a:t>所得稅代號：</a:t>
            </a:r>
            <a:r>
              <a:rPr kumimoji="0" lang="en-US" altLang="zh-TW" sz="2800" b="1" dirty="0">
                <a:solidFill>
                  <a:srgbClr val="FF0000"/>
                </a:solidFill>
                <a:latin typeface="標楷體" pitchFamily="65" charset="-120"/>
                <a:ea typeface="標楷體" pitchFamily="65" charset="-120"/>
              </a:rPr>
              <a:t>9A</a:t>
            </a:r>
            <a:r>
              <a:rPr kumimoji="0" lang="zh-TW" altLang="en-US" sz="2800" b="1" dirty="0">
                <a:solidFill>
                  <a:srgbClr val="FF0000"/>
                </a:solidFill>
                <a:latin typeface="標楷體" pitchFamily="65" charset="-120"/>
                <a:ea typeface="標楷體" pitchFamily="65" charset="-120"/>
              </a:rPr>
              <a:t>、</a:t>
            </a:r>
            <a:r>
              <a:rPr kumimoji="0" lang="en-US" altLang="zh-TW" sz="2800" b="1" dirty="0">
                <a:solidFill>
                  <a:srgbClr val="FF0000"/>
                </a:solidFill>
                <a:latin typeface="標楷體" pitchFamily="65" charset="-120"/>
                <a:ea typeface="標楷體" pitchFamily="65" charset="-120"/>
              </a:rPr>
              <a:t>9B</a:t>
            </a:r>
            <a:endParaRPr kumimoji="0" lang="en-US" altLang="zh-TW" sz="2800" b="1" dirty="0">
              <a:solidFill>
                <a:srgbClr val="009900"/>
              </a:solidFill>
              <a:latin typeface="標楷體" pitchFamily="65" charset="-120"/>
              <a:ea typeface="標楷體" pitchFamily="65" charset="-120"/>
            </a:endParaRPr>
          </a:p>
        </p:txBody>
      </p:sp>
      <p:sp>
        <p:nvSpPr>
          <p:cNvPr id="5" name="圓角矩形 4"/>
          <p:cNvSpPr/>
          <p:nvPr/>
        </p:nvSpPr>
        <p:spPr>
          <a:xfrm>
            <a:off x="684213" y="3860800"/>
            <a:ext cx="8064500" cy="1655763"/>
          </a:xfrm>
          <a:prstGeom prst="roundRect">
            <a:avLst/>
          </a:prstGeom>
          <a:solidFill>
            <a:schemeClr val="accent6">
              <a:lumMod val="20000"/>
              <a:lumOff val="8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90000"/>
              </a:lnSpc>
              <a:defRPr/>
            </a:pPr>
            <a:endParaRPr kumimoji="0" lang="zh-TW" altLang="en-US"/>
          </a:p>
        </p:txBody>
      </p:sp>
      <p:sp>
        <p:nvSpPr>
          <p:cNvPr id="8" name="圓角矩形 7"/>
          <p:cNvSpPr/>
          <p:nvPr/>
        </p:nvSpPr>
        <p:spPr>
          <a:xfrm>
            <a:off x="3059113" y="3573463"/>
            <a:ext cx="3097212" cy="50006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kumimoji="0" lang="zh-TW" altLang="en-US" sz="2800" b="1" dirty="0">
                <a:solidFill>
                  <a:srgbClr val="002060"/>
                </a:solidFill>
                <a:latin typeface="標楷體" pitchFamily="65" charset="-120"/>
                <a:ea typeface="標楷體" pitchFamily="65" charset="-120"/>
              </a:rPr>
              <a:t>執行業務收入</a:t>
            </a:r>
          </a:p>
        </p:txBody>
      </p:sp>
      <p:sp>
        <p:nvSpPr>
          <p:cNvPr id="59397" name="Rectangle 5"/>
          <p:cNvSpPr txBox="1">
            <a:spLocks noChangeArrowheads="1"/>
          </p:cNvSpPr>
          <p:nvPr/>
        </p:nvSpPr>
        <p:spPr bwMode="auto">
          <a:xfrm>
            <a:off x="971550" y="4221163"/>
            <a:ext cx="7561263" cy="1152525"/>
          </a:xfrm>
          <a:prstGeom prst="rect">
            <a:avLst/>
          </a:prstGeom>
          <a:noFill/>
          <a:ln w="9525">
            <a:noFill/>
            <a:miter lim="800000"/>
            <a:headEnd/>
            <a:tailEnd/>
          </a:ln>
        </p:spPr>
        <p:txBody>
          <a:bodyPr/>
          <a:lstStyle/>
          <a:p>
            <a:pPr marL="360363" indent="-360363">
              <a:lnSpc>
                <a:spcPts val="3800"/>
              </a:lnSpc>
              <a:buFont typeface="Wingdings" pitchFamily="2" charset="2"/>
              <a:buChar char="p"/>
            </a:pPr>
            <a:r>
              <a:rPr kumimoji="0" lang="zh-TW" altLang="zh-TW" sz="2800" b="1">
                <a:solidFill>
                  <a:srgbClr val="002060"/>
                </a:solidFill>
                <a:latin typeface="標楷體" pitchFamily="65" charset="-120"/>
                <a:ea typeface="標楷體" pitchFamily="65" charset="-120"/>
              </a:rPr>
              <a:t>指所得稅法第</a:t>
            </a:r>
            <a:r>
              <a:rPr kumimoji="0" lang="en-US" altLang="zh-TW" sz="2800" b="1">
                <a:solidFill>
                  <a:srgbClr val="002060"/>
                </a:solidFill>
                <a:latin typeface="標楷體" pitchFamily="65" charset="-120"/>
                <a:ea typeface="標楷體" pitchFamily="65" charset="-120"/>
              </a:rPr>
              <a:t>14</a:t>
            </a:r>
            <a:r>
              <a:rPr kumimoji="0" lang="zh-TW" altLang="zh-TW" sz="2800" b="1">
                <a:solidFill>
                  <a:srgbClr val="002060"/>
                </a:solidFill>
                <a:latin typeface="標楷體" pitchFamily="65" charset="-120"/>
                <a:ea typeface="標楷體" pitchFamily="65" charset="-120"/>
              </a:rPr>
              <a:t>條第</a:t>
            </a:r>
            <a:r>
              <a:rPr kumimoji="0" lang="en-US" altLang="zh-TW" sz="2800" b="1">
                <a:solidFill>
                  <a:srgbClr val="002060"/>
                </a:solidFill>
                <a:latin typeface="標楷體" pitchFamily="65" charset="-120"/>
                <a:ea typeface="標楷體" pitchFamily="65" charset="-120"/>
              </a:rPr>
              <a:t>1</a:t>
            </a:r>
            <a:r>
              <a:rPr kumimoji="0" lang="zh-TW" altLang="zh-TW" sz="2800" b="1">
                <a:solidFill>
                  <a:srgbClr val="002060"/>
                </a:solidFill>
                <a:latin typeface="標楷體" pitchFamily="65" charset="-120"/>
                <a:ea typeface="標楷體" pitchFamily="65" charset="-120"/>
              </a:rPr>
              <a:t>項第</a:t>
            </a:r>
            <a:r>
              <a:rPr kumimoji="0" lang="en-US" altLang="zh-TW" sz="2800" b="1">
                <a:solidFill>
                  <a:srgbClr val="002060"/>
                </a:solidFill>
                <a:latin typeface="標楷體" pitchFamily="65" charset="-120"/>
                <a:ea typeface="標楷體" pitchFamily="65" charset="-120"/>
              </a:rPr>
              <a:t>2</a:t>
            </a:r>
            <a:r>
              <a:rPr kumimoji="0" lang="zh-TW" altLang="zh-TW" sz="2800" b="1">
                <a:solidFill>
                  <a:srgbClr val="002060"/>
                </a:solidFill>
                <a:latin typeface="標楷體" pitchFamily="65" charset="-120"/>
                <a:ea typeface="標楷體" pitchFamily="65" charset="-120"/>
              </a:rPr>
              <a:t>類所</a:t>
            </a:r>
            <a:r>
              <a:rPr kumimoji="0" lang="zh-TW" altLang="en-US" sz="2800" b="1">
                <a:solidFill>
                  <a:srgbClr val="002060"/>
                </a:solidFill>
                <a:latin typeface="標楷體" pitchFamily="65" charset="-120"/>
                <a:ea typeface="標楷體" pitchFamily="65" charset="-120"/>
              </a:rPr>
              <a:t>稱</a:t>
            </a:r>
            <a:r>
              <a:rPr kumimoji="0" lang="zh-TW" altLang="zh-TW" sz="2800" b="1">
                <a:solidFill>
                  <a:srgbClr val="002060"/>
                </a:solidFill>
                <a:latin typeface="標楷體" pitchFamily="65" charset="-120"/>
                <a:ea typeface="標楷體" pitchFamily="65" charset="-120"/>
              </a:rPr>
              <a:t>之</a:t>
            </a:r>
            <a:r>
              <a:rPr kumimoji="0" lang="zh-TW" altLang="en-US" sz="2800" b="1">
                <a:solidFill>
                  <a:srgbClr val="002060"/>
                </a:solidFill>
                <a:latin typeface="標楷體" pitchFamily="65" charset="-120"/>
                <a:ea typeface="標楷體" pitchFamily="65" charset="-120"/>
              </a:rPr>
              <a:t>執行業務者之業務或演技收入</a:t>
            </a:r>
            <a:r>
              <a:rPr kumimoji="0" lang="en-US" altLang="zh-TW" sz="2800" b="1">
                <a:solidFill>
                  <a:srgbClr val="009900"/>
                </a:solidFill>
                <a:latin typeface="標楷體" pitchFamily="65" charset="-120"/>
                <a:ea typeface="標楷體" pitchFamily="65" charset="-120"/>
              </a:rPr>
              <a:t>(</a:t>
            </a:r>
            <a:r>
              <a:rPr kumimoji="0" lang="zh-TW" altLang="en-US" sz="2800" b="1">
                <a:solidFill>
                  <a:srgbClr val="009900"/>
                </a:solidFill>
                <a:latin typeface="標楷體" pitchFamily="65" charset="-120"/>
                <a:ea typeface="標楷體" pitchFamily="65" charset="-120"/>
              </a:rPr>
              <a:t>扣繳辦法</a:t>
            </a:r>
            <a:r>
              <a:rPr kumimoji="0" lang="en-US" altLang="zh-TW" sz="2800" b="1">
                <a:solidFill>
                  <a:srgbClr val="009900"/>
                </a:solidFill>
                <a:latin typeface="標楷體" pitchFamily="65" charset="-120"/>
                <a:ea typeface="標楷體" pitchFamily="65" charset="-120"/>
              </a:rPr>
              <a:t>§3-1-3)</a:t>
            </a:r>
          </a:p>
        </p:txBody>
      </p:sp>
      <p:sp>
        <p:nvSpPr>
          <p:cNvPr id="59398" name="Rectangle 1027"/>
          <p:cNvSpPr>
            <a:spLocks noChangeArrowheads="1"/>
          </p:cNvSpPr>
          <p:nvPr/>
        </p:nvSpPr>
        <p:spPr bwMode="auto">
          <a:xfrm>
            <a:off x="1331913" y="333375"/>
            <a:ext cx="7561262" cy="792163"/>
          </a:xfrm>
          <a:prstGeom prst="rect">
            <a:avLst/>
          </a:prstGeom>
          <a:noFill/>
          <a:ln w="9525">
            <a:noFill/>
            <a:miter lim="800000"/>
            <a:headEnd/>
            <a:tailEnd/>
          </a:ln>
        </p:spPr>
        <p:txBody>
          <a:bodyPr lIns="92075" tIns="46038" rIns="92075" bIns="46038" anchor="ctr"/>
          <a:lstStyle/>
          <a:p>
            <a:r>
              <a:rPr kumimoji="0" lang="zh-TW" altLang="en-US" sz="3600" b="1">
                <a:solidFill>
                  <a:srgbClr val="002060"/>
                </a:solidFill>
                <a:latin typeface="微軟正黑體" pitchFamily="34" charset="-120"/>
                <a:ea typeface="微軟正黑體" pitchFamily="34" charset="-120"/>
              </a:rPr>
              <a:t>補充保險費</a:t>
            </a:r>
            <a:r>
              <a:rPr kumimoji="0" lang="en-US" altLang="zh-TW" sz="3600" b="1">
                <a:solidFill>
                  <a:srgbClr val="002060"/>
                </a:solidFill>
                <a:latin typeface="微軟正黑體" pitchFamily="34" charset="-120"/>
                <a:ea typeface="微軟正黑體" pitchFamily="34" charset="-120"/>
              </a:rPr>
              <a:t>-</a:t>
            </a:r>
            <a:r>
              <a:rPr kumimoji="0" lang="zh-TW" altLang="en-US" sz="3600" b="1">
                <a:solidFill>
                  <a:srgbClr val="002060"/>
                </a:solidFill>
                <a:latin typeface="微軟正黑體" pitchFamily="34" charset="-120"/>
                <a:ea typeface="微軟正黑體" pitchFamily="34" charset="-120"/>
              </a:rPr>
              <a:t> 「執行業務收入」定義</a:t>
            </a:r>
            <a:endParaRPr kumimoji="0" lang="en-US" altLang="zh-TW" sz="3600" b="1">
              <a:solidFill>
                <a:srgbClr val="002060"/>
              </a:solidFill>
              <a:latin typeface="微軟正黑體" pitchFamily="34" charset="-120"/>
              <a:ea typeface="微軟正黑體" pitchFamily="34" charset="-120"/>
            </a:endParaRPr>
          </a:p>
        </p:txBody>
      </p:sp>
      <p:sp>
        <p:nvSpPr>
          <p:cNvPr id="11" name="投影片編號版面配置區 10"/>
          <p:cNvSpPr>
            <a:spLocks noGrp="1"/>
          </p:cNvSpPr>
          <p:nvPr>
            <p:ph type="sldNum" sz="quarter" idx="12"/>
          </p:nvPr>
        </p:nvSpPr>
        <p:spPr/>
        <p:txBody>
          <a:bodyPr/>
          <a:lstStyle/>
          <a:p>
            <a:pPr>
              <a:defRPr/>
            </a:pPr>
            <a:fld id="{3F296ECD-7F93-482C-99A2-96180AF9225D}" type="slidenum">
              <a:rPr lang="zh-TW" altLang="en-US" smtClean="0"/>
              <a:pPr>
                <a:defRPr/>
              </a:pPr>
              <a:t>23</a:t>
            </a:fld>
            <a:endParaRPr lang="en-US" altLang="zh-TW"/>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文字方塊 5"/>
          <p:cNvSpPr txBox="1">
            <a:spLocks noChangeArrowheads="1"/>
          </p:cNvSpPr>
          <p:nvPr/>
        </p:nvSpPr>
        <p:spPr bwMode="auto">
          <a:xfrm>
            <a:off x="539750" y="1484313"/>
            <a:ext cx="8208963" cy="1554162"/>
          </a:xfrm>
          <a:prstGeom prst="rect">
            <a:avLst/>
          </a:prstGeom>
          <a:noFill/>
          <a:ln w="9525">
            <a:noFill/>
            <a:miter lim="800000"/>
            <a:headEnd/>
            <a:tailEnd/>
          </a:ln>
        </p:spPr>
        <p:txBody>
          <a:bodyPr>
            <a:spAutoFit/>
          </a:bodyPr>
          <a:lstStyle/>
          <a:p>
            <a:pPr marL="265113" indent="-265113">
              <a:lnSpc>
                <a:spcPts val="3800"/>
              </a:lnSpc>
              <a:buFont typeface="Wingdings" pitchFamily="2" charset="2"/>
              <a:buChar char="p"/>
            </a:pPr>
            <a:r>
              <a:rPr kumimoji="0" lang="zh-TW" altLang="zh-TW" sz="2800" b="1">
                <a:solidFill>
                  <a:srgbClr val="7030A0"/>
                </a:solidFill>
                <a:latin typeface="標楷體" pitchFamily="65" charset="-120"/>
                <a:ea typeface="標楷體" pitchFamily="65" charset="-120"/>
              </a:rPr>
              <a:t>扣取對象：</a:t>
            </a:r>
            <a:r>
              <a:rPr kumimoji="0" lang="zh-TW" altLang="zh-TW" sz="2800" b="1">
                <a:solidFill>
                  <a:srgbClr val="002060"/>
                </a:solidFill>
                <a:latin typeface="標楷體" pitchFamily="65" charset="-120"/>
                <a:ea typeface="標楷體" pitchFamily="65" charset="-120"/>
              </a:rPr>
              <a:t>第</a:t>
            </a:r>
            <a:r>
              <a:rPr kumimoji="0" lang="en-US" altLang="zh-TW" sz="2800" b="1">
                <a:solidFill>
                  <a:srgbClr val="002060"/>
                </a:solidFill>
                <a:latin typeface="標楷體" pitchFamily="65" charset="-120"/>
                <a:ea typeface="標楷體" pitchFamily="65" charset="-120"/>
              </a:rPr>
              <a:t>1</a:t>
            </a:r>
            <a:r>
              <a:rPr kumimoji="0" lang="zh-TW" altLang="zh-TW" sz="2800" b="1">
                <a:solidFill>
                  <a:srgbClr val="002060"/>
                </a:solidFill>
                <a:latin typeface="標楷體" pitchFamily="65" charset="-120"/>
                <a:ea typeface="標楷體" pitchFamily="65" charset="-120"/>
              </a:rPr>
              <a:t>類第</a:t>
            </a:r>
            <a:r>
              <a:rPr kumimoji="0" lang="en-US" altLang="zh-TW" sz="2800" b="1">
                <a:solidFill>
                  <a:srgbClr val="002060"/>
                </a:solidFill>
                <a:latin typeface="標楷體" pitchFamily="65" charset="-120"/>
                <a:ea typeface="標楷體" pitchFamily="65" charset="-120"/>
              </a:rPr>
              <a:t>1</a:t>
            </a:r>
            <a:r>
              <a:rPr kumimoji="0" lang="zh-TW" altLang="zh-TW" sz="2800" b="1">
                <a:solidFill>
                  <a:srgbClr val="002060"/>
                </a:solidFill>
                <a:latin typeface="標楷體" pitchFamily="65" charset="-120"/>
                <a:ea typeface="標楷體" pitchFamily="65" charset="-120"/>
              </a:rPr>
              <a:t>目至第</a:t>
            </a:r>
            <a:r>
              <a:rPr kumimoji="0" lang="en-US" altLang="zh-TW" sz="2800" b="1">
                <a:solidFill>
                  <a:srgbClr val="002060"/>
                </a:solidFill>
                <a:latin typeface="標楷體" pitchFamily="65" charset="-120"/>
                <a:ea typeface="標楷體" pitchFamily="65" charset="-120"/>
              </a:rPr>
              <a:t>4</a:t>
            </a:r>
            <a:r>
              <a:rPr kumimoji="0" lang="zh-TW" altLang="zh-TW" sz="2800" b="1">
                <a:solidFill>
                  <a:srgbClr val="002060"/>
                </a:solidFill>
                <a:latin typeface="標楷體" pitchFamily="65" charset="-120"/>
                <a:ea typeface="標楷體" pitchFamily="65" charset="-120"/>
              </a:rPr>
              <a:t>目、第</a:t>
            </a:r>
            <a:r>
              <a:rPr kumimoji="0" lang="en-US" altLang="zh-TW" sz="2800" b="1">
                <a:solidFill>
                  <a:srgbClr val="002060"/>
                </a:solidFill>
                <a:latin typeface="標楷體" pitchFamily="65" charset="-120"/>
                <a:ea typeface="標楷體" pitchFamily="65" charset="-120"/>
              </a:rPr>
              <a:t>3</a:t>
            </a:r>
            <a:r>
              <a:rPr kumimoji="0" lang="zh-TW" altLang="zh-TW" sz="2800" b="1">
                <a:solidFill>
                  <a:srgbClr val="002060"/>
                </a:solidFill>
                <a:latin typeface="標楷體" pitchFamily="65" charset="-120"/>
                <a:ea typeface="標楷體" pitchFamily="65" charset="-120"/>
              </a:rPr>
              <a:t>類、第</a:t>
            </a:r>
            <a:r>
              <a:rPr kumimoji="0" lang="en-US" altLang="zh-TW" sz="2800" b="1">
                <a:solidFill>
                  <a:srgbClr val="002060"/>
                </a:solidFill>
                <a:latin typeface="標楷體" pitchFamily="65" charset="-120"/>
                <a:ea typeface="標楷體" pitchFamily="65" charset="-120"/>
              </a:rPr>
              <a:t>4</a:t>
            </a:r>
            <a:r>
              <a:rPr kumimoji="0" lang="zh-TW" altLang="zh-TW" sz="2800" b="1">
                <a:solidFill>
                  <a:srgbClr val="002060"/>
                </a:solidFill>
                <a:latin typeface="標楷體" pitchFamily="65" charset="-120"/>
                <a:ea typeface="標楷體" pitchFamily="65" charset="-120"/>
              </a:rPr>
              <a:t>類、第</a:t>
            </a:r>
            <a:r>
              <a:rPr kumimoji="0" lang="en-US" altLang="zh-TW" sz="2800" b="1">
                <a:solidFill>
                  <a:srgbClr val="002060"/>
                </a:solidFill>
                <a:latin typeface="標楷體" pitchFamily="65" charset="-120"/>
                <a:ea typeface="標楷體" pitchFamily="65" charset="-120"/>
              </a:rPr>
              <a:t>6</a:t>
            </a:r>
            <a:r>
              <a:rPr kumimoji="0" lang="zh-TW" altLang="zh-TW" sz="2800" b="1">
                <a:solidFill>
                  <a:srgbClr val="002060"/>
                </a:solidFill>
                <a:latin typeface="標楷體" pitchFamily="65" charset="-120"/>
                <a:ea typeface="標楷體" pitchFamily="65" charset="-120"/>
              </a:rPr>
              <a:t>類被保險人及眷屬，以及第</a:t>
            </a:r>
            <a:r>
              <a:rPr kumimoji="0" lang="en-US" altLang="zh-TW" sz="2800" b="1">
                <a:solidFill>
                  <a:srgbClr val="002060"/>
                </a:solidFill>
                <a:latin typeface="標楷體" pitchFamily="65" charset="-120"/>
                <a:ea typeface="標楷體" pitchFamily="65" charset="-120"/>
              </a:rPr>
              <a:t>2</a:t>
            </a:r>
            <a:r>
              <a:rPr kumimoji="0" lang="zh-TW" altLang="zh-TW" sz="2800" b="1">
                <a:solidFill>
                  <a:srgbClr val="002060"/>
                </a:solidFill>
                <a:latin typeface="標楷體" pitchFamily="65" charset="-120"/>
                <a:ea typeface="標楷體" pitchFamily="65" charset="-120"/>
              </a:rPr>
              <a:t>類、第</a:t>
            </a:r>
            <a:r>
              <a:rPr kumimoji="0" lang="en-US" altLang="zh-TW" sz="2800" b="1">
                <a:solidFill>
                  <a:srgbClr val="002060"/>
                </a:solidFill>
                <a:latin typeface="標楷體" pitchFamily="65" charset="-120"/>
                <a:ea typeface="標楷體" pitchFamily="65" charset="-120"/>
              </a:rPr>
              <a:t>1</a:t>
            </a:r>
            <a:r>
              <a:rPr kumimoji="0" lang="zh-TW" altLang="zh-TW" sz="2800" b="1">
                <a:solidFill>
                  <a:srgbClr val="002060"/>
                </a:solidFill>
                <a:latin typeface="標楷體" pitchFamily="65" charset="-120"/>
                <a:ea typeface="標楷體" pitchFamily="65" charset="-120"/>
              </a:rPr>
              <a:t>類第</a:t>
            </a:r>
            <a:r>
              <a:rPr kumimoji="0" lang="en-US" altLang="zh-TW" sz="2800" b="1">
                <a:solidFill>
                  <a:srgbClr val="002060"/>
                </a:solidFill>
                <a:latin typeface="標楷體" pitchFamily="65" charset="-120"/>
                <a:ea typeface="標楷體" pitchFamily="65" charset="-120"/>
              </a:rPr>
              <a:t>5</a:t>
            </a:r>
            <a:r>
              <a:rPr kumimoji="0" lang="zh-TW" altLang="zh-TW" sz="2800" b="1">
                <a:solidFill>
                  <a:srgbClr val="002060"/>
                </a:solidFill>
                <a:latin typeface="標楷體" pitchFamily="65" charset="-120"/>
                <a:ea typeface="標楷體" pitchFamily="65" charset="-120"/>
              </a:rPr>
              <a:t>目眷屬</a:t>
            </a:r>
            <a:r>
              <a:rPr kumimoji="0" lang="zh-TW" altLang="en-US" sz="2800" b="1">
                <a:solidFill>
                  <a:srgbClr val="002060"/>
                </a:solidFill>
                <a:latin typeface="標楷體" pitchFamily="65" charset="-120"/>
                <a:ea typeface="標楷體" pitchFamily="65" charset="-120"/>
              </a:rPr>
              <a:t>領取執行業務收入者</a:t>
            </a:r>
            <a:r>
              <a:rPr kumimoji="0" lang="en-US" altLang="zh-TW" sz="2800" b="1">
                <a:solidFill>
                  <a:srgbClr val="009900"/>
                </a:solidFill>
                <a:latin typeface="標楷體" pitchFamily="65" charset="-120"/>
                <a:ea typeface="標楷體" pitchFamily="65" charset="-120"/>
              </a:rPr>
              <a:t>(§31)</a:t>
            </a:r>
          </a:p>
        </p:txBody>
      </p:sp>
      <p:sp>
        <p:nvSpPr>
          <p:cNvPr id="4" name="圓角矩形 3"/>
          <p:cNvSpPr/>
          <p:nvPr/>
        </p:nvSpPr>
        <p:spPr>
          <a:xfrm>
            <a:off x="684213" y="3284538"/>
            <a:ext cx="8064500" cy="3168650"/>
          </a:xfrm>
          <a:prstGeom prst="roundRect">
            <a:avLst/>
          </a:prstGeom>
          <a:solidFill>
            <a:schemeClr val="accent6">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60363" indent="-360363">
              <a:lnSpc>
                <a:spcPts val="3400"/>
              </a:lnSpc>
              <a:buFont typeface="Wingdings" pitchFamily="2" charset="2"/>
              <a:buChar char="p"/>
              <a:defRPr/>
            </a:pPr>
            <a:endParaRPr kumimoji="0" lang="en-US" altLang="zh-TW" sz="2400" dirty="0">
              <a:solidFill>
                <a:srgbClr val="002060"/>
              </a:solidFill>
              <a:latin typeface="標楷體" pitchFamily="65" charset="-120"/>
              <a:ea typeface="標楷體" pitchFamily="65" charset="-120"/>
            </a:endParaRPr>
          </a:p>
          <a:p>
            <a:pPr marL="360363" indent="-360363">
              <a:lnSpc>
                <a:spcPts val="3400"/>
              </a:lnSpc>
              <a:buFont typeface="Wingdings" pitchFamily="2" charset="2"/>
              <a:buChar char="p"/>
              <a:defRPr/>
            </a:pPr>
            <a:endParaRPr kumimoji="0" lang="en-US" altLang="zh-TW" sz="2400" dirty="0">
              <a:solidFill>
                <a:srgbClr val="002060"/>
              </a:solidFill>
              <a:latin typeface="標楷體" pitchFamily="65" charset="-120"/>
              <a:ea typeface="標楷體" pitchFamily="65" charset="-120"/>
            </a:endParaRPr>
          </a:p>
          <a:p>
            <a:pPr marL="360363" indent="-360363">
              <a:lnSpc>
                <a:spcPts val="3400"/>
              </a:lnSpc>
              <a:buFont typeface="Wingdings" pitchFamily="2" charset="2"/>
              <a:buChar char="p"/>
              <a:defRPr/>
            </a:pPr>
            <a:r>
              <a:rPr kumimoji="0" lang="zh-TW" altLang="zh-TW" sz="2400" dirty="0">
                <a:solidFill>
                  <a:srgbClr val="002060"/>
                </a:solidFill>
                <a:latin typeface="標楷體" pitchFamily="65" charset="-120"/>
                <a:ea typeface="標楷體" pitchFamily="65" charset="-120"/>
              </a:rPr>
              <a:t>無投保資格者、第</a:t>
            </a:r>
            <a:r>
              <a:rPr kumimoji="0" lang="en-US" altLang="zh-TW" sz="2400" dirty="0">
                <a:solidFill>
                  <a:srgbClr val="002060"/>
                </a:solidFill>
                <a:latin typeface="標楷體" pitchFamily="65" charset="-120"/>
                <a:ea typeface="標楷體" pitchFamily="65" charset="-120"/>
              </a:rPr>
              <a:t>5</a:t>
            </a:r>
            <a:r>
              <a:rPr kumimoji="0" lang="zh-TW" altLang="zh-TW" sz="2400" dirty="0">
                <a:solidFill>
                  <a:srgbClr val="002060"/>
                </a:solidFill>
                <a:latin typeface="標楷體" pitchFamily="65" charset="-120"/>
                <a:ea typeface="標楷體" pitchFamily="65" charset="-120"/>
              </a:rPr>
              <a:t>類被保險人、以執行業務所得為投保金額者</a:t>
            </a:r>
            <a:r>
              <a:rPr kumimoji="0" lang="zh-TW" altLang="en-US" sz="2400" dirty="0">
                <a:solidFill>
                  <a:srgbClr val="002060"/>
                </a:solidFill>
                <a:latin typeface="標楷體" pitchFamily="65" charset="-120"/>
                <a:ea typeface="標楷體" pitchFamily="65" charset="-120"/>
              </a:rPr>
              <a:t>：包括自營作業參加職業工會者及</a:t>
            </a:r>
            <a:r>
              <a:rPr kumimoji="0" lang="zh-TW" altLang="zh-TW" sz="2400" dirty="0">
                <a:solidFill>
                  <a:srgbClr val="002060"/>
                </a:solidFill>
                <a:latin typeface="標楷體" pitchFamily="65" charset="-120"/>
                <a:ea typeface="標楷體" pitchFamily="65" charset="-120"/>
              </a:rPr>
              <a:t>專門職業及技術人員自行執業者</a:t>
            </a:r>
            <a:r>
              <a:rPr kumimoji="0" lang="en-US" altLang="zh-TW" sz="2400" dirty="0">
                <a:solidFill>
                  <a:srgbClr val="002060"/>
                </a:solidFill>
                <a:latin typeface="標楷體" pitchFamily="65" charset="-120"/>
                <a:ea typeface="標楷體" pitchFamily="65" charset="-120"/>
              </a:rPr>
              <a:t>(</a:t>
            </a:r>
            <a:r>
              <a:rPr kumimoji="0" lang="zh-TW" altLang="zh-TW" sz="2400" dirty="0">
                <a:solidFill>
                  <a:srgbClr val="002060"/>
                </a:solidFill>
                <a:latin typeface="標楷體" pitchFamily="65" charset="-120"/>
                <a:ea typeface="標楷體" pitchFamily="65" charset="-120"/>
              </a:rPr>
              <a:t>第</a:t>
            </a:r>
            <a:r>
              <a:rPr kumimoji="0" lang="en-US" altLang="zh-TW" sz="2400" dirty="0">
                <a:solidFill>
                  <a:srgbClr val="002060"/>
                </a:solidFill>
                <a:latin typeface="標楷體" pitchFamily="65" charset="-120"/>
                <a:ea typeface="標楷體" pitchFamily="65" charset="-120"/>
              </a:rPr>
              <a:t>1</a:t>
            </a:r>
            <a:r>
              <a:rPr kumimoji="0" lang="zh-TW" altLang="zh-TW" sz="2400" dirty="0">
                <a:solidFill>
                  <a:srgbClr val="002060"/>
                </a:solidFill>
                <a:latin typeface="標楷體" pitchFamily="65" charset="-120"/>
                <a:ea typeface="標楷體" pitchFamily="65" charset="-120"/>
              </a:rPr>
              <a:t>類第</a:t>
            </a:r>
            <a:r>
              <a:rPr kumimoji="0" lang="en-US" altLang="zh-TW" sz="2400" dirty="0">
                <a:solidFill>
                  <a:srgbClr val="002060"/>
                </a:solidFill>
                <a:latin typeface="標楷體" pitchFamily="65" charset="-120"/>
                <a:ea typeface="標楷體" pitchFamily="65" charset="-120"/>
              </a:rPr>
              <a:t>5</a:t>
            </a:r>
            <a:r>
              <a:rPr kumimoji="0" lang="zh-TW" altLang="zh-TW" sz="2400" dirty="0">
                <a:solidFill>
                  <a:srgbClr val="002060"/>
                </a:solidFill>
                <a:latin typeface="標楷體" pitchFamily="65" charset="-120"/>
                <a:ea typeface="標楷體" pitchFamily="65" charset="-120"/>
              </a:rPr>
              <a:t>目被保險人</a:t>
            </a:r>
            <a:r>
              <a:rPr kumimoji="0" lang="en-US" altLang="zh-TW" sz="2400" dirty="0">
                <a:solidFill>
                  <a:srgbClr val="002060"/>
                </a:solidFill>
                <a:latin typeface="標楷體" pitchFamily="65" charset="-120"/>
                <a:ea typeface="標楷體" pitchFamily="65" charset="-120"/>
              </a:rPr>
              <a:t>) </a:t>
            </a:r>
            <a:r>
              <a:rPr kumimoji="0" lang="zh-TW" altLang="en-US" sz="2400" dirty="0">
                <a:solidFill>
                  <a:srgbClr val="002060"/>
                </a:solidFill>
                <a:latin typeface="標楷體" pitchFamily="65" charset="-120"/>
                <a:ea typeface="標楷體" pitchFamily="65" charset="-120"/>
              </a:rPr>
              <a:t>。</a:t>
            </a:r>
            <a:r>
              <a:rPr kumimoji="0" lang="en-US" altLang="zh-TW" sz="2400" dirty="0">
                <a:solidFill>
                  <a:srgbClr val="002060"/>
                </a:solidFill>
                <a:latin typeface="標楷體" pitchFamily="65" charset="-120"/>
                <a:ea typeface="標楷體" pitchFamily="65" charset="-120"/>
              </a:rPr>
              <a:t> </a:t>
            </a:r>
            <a:r>
              <a:rPr kumimoji="0" lang="en-US" altLang="zh-TW" sz="2400" dirty="0">
                <a:solidFill>
                  <a:srgbClr val="009900"/>
                </a:solidFill>
                <a:latin typeface="標楷體" pitchFamily="65" charset="-120"/>
                <a:ea typeface="標楷體" pitchFamily="65" charset="-120"/>
              </a:rPr>
              <a:t>(§31)</a:t>
            </a:r>
          </a:p>
          <a:p>
            <a:pPr marL="360363" indent="-360363">
              <a:lnSpc>
                <a:spcPts val="3000"/>
              </a:lnSpc>
              <a:buFont typeface="Wingdings" pitchFamily="2" charset="2"/>
              <a:buChar char="p"/>
              <a:defRPr/>
            </a:pPr>
            <a:r>
              <a:rPr kumimoji="0" lang="zh-TW" altLang="en-US" sz="2400" dirty="0">
                <a:solidFill>
                  <a:srgbClr val="002060"/>
                </a:solidFill>
                <a:latin typeface="標楷體" pitchFamily="65" charset="-120"/>
                <a:ea typeface="標楷體" pitchFamily="65" charset="-120"/>
              </a:rPr>
              <a:t>單次給付金額</a:t>
            </a:r>
            <a:r>
              <a:rPr kumimoji="0" lang="zh-TW" altLang="en-US" sz="2400" b="1" dirty="0">
                <a:solidFill>
                  <a:srgbClr val="FF0000"/>
                </a:solidFill>
                <a:latin typeface="標楷體" pitchFamily="65" charset="-120"/>
                <a:ea typeface="標楷體" pitchFamily="65" charset="-120"/>
              </a:rPr>
              <a:t>超過</a:t>
            </a:r>
            <a:r>
              <a:rPr kumimoji="0" lang="zh-TW" altLang="en-US" sz="2400" u="sng" dirty="0">
                <a:solidFill>
                  <a:srgbClr val="002060"/>
                </a:solidFill>
                <a:latin typeface="標楷體" pitchFamily="65" charset="-120"/>
                <a:ea typeface="標楷體" pitchFamily="65" charset="-120"/>
              </a:rPr>
              <a:t>新臺幣一千萬元之部分</a:t>
            </a:r>
            <a:r>
              <a:rPr kumimoji="0" lang="zh-TW" altLang="en-US" sz="2400" dirty="0">
                <a:solidFill>
                  <a:srgbClr val="002060"/>
                </a:solidFill>
                <a:latin typeface="標楷體" pitchFamily="65" charset="-120"/>
                <a:ea typeface="標楷體" pitchFamily="65" charset="-120"/>
              </a:rPr>
              <a:t>及未</a:t>
            </a:r>
            <a:r>
              <a:rPr kumimoji="0" lang="zh-TW" altLang="en-US" sz="2400" dirty="0" smtClean="0">
                <a:solidFill>
                  <a:srgbClr val="002060"/>
                </a:solidFill>
                <a:latin typeface="標楷體" pitchFamily="65" charset="-120"/>
                <a:ea typeface="標楷體" pitchFamily="65" charset="-120"/>
              </a:rPr>
              <a:t>達</a:t>
            </a:r>
            <a:r>
              <a:rPr kumimoji="0" lang="en-US" altLang="zh-TW" sz="2400" b="1" dirty="0" smtClean="0">
                <a:solidFill>
                  <a:srgbClr val="FF0000"/>
                </a:solidFill>
                <a:latin typeface="標楷體" pitchFamily="65" charset="-120"/>
                <a:ea typeface="標楷體" pitchFamily="65" charset="-120"/>
              </a:rPr>
              <a:t>20,000</a:t>
            </a:r>
            <a:r>
              <a:rPr kumimoji="0" lang="zh-TW" altLang="zh-TW" sz="2400" b="1" dirty="0">
                <a:solidFill>
                  <a:srgbClr val="FF0000"/>
                </a:solidFill>
                <a:latin typeface="標楷體" pitchFamily="65" charset="-120"/>
                <a:ea typeface="標楷體" pitchFamily="65" charset="-120"/>
              </a:rPr>
              <a:t>元</a:t>
            </a:r>
            <a:r>
              <a:rPr kumimoji="0" lang="zh-TW" altLang="en-US" sz="2400" dirty="0">
                <a:solidFill>
                  <a:srgbClr val="002060"/>
                </a:solidFill>
                <a:latin typeface="標楷體" pitchFamily="65" charset="-120"/>
                <a:ea typeface="標楷體" pitchFamily="65" charset="-120"/>
              </a:rPr>
              <a:t>者</a:t>
            </a:r>
            <a:r>
              <a:rPr kumimoji="0" lang="en-US" altLang="zh-TW" sz="2000" b="1" dirty="0">
                <a:solidFill>
                  <a:srgbClr val="009900"/>
                </a:solidFill>
                <a:latin typeface="標楷體" pitchFamily="65" charset="-120"/>
                <a:ea typeface="標楷體" pitchFamily="65" charset="-120"/>
              </a:rPr>
              <a:t>(§31 </a:t>
            </a:r>
            <a:r>
              <a:rPr kumimoji="0" lang="zh-TW" altLang="en-US" sz="2000" b="1" dirty="0">
                <a:solidFill>
                  <a:srgbClr val="009900"/>
                </a:solidFill>
                <a:latin typeface="標楷體" pitchFamily="65" charset="-120"/>
                <a:ea typeface="標楷體" pitchFamily="65" charset="-120"/>
              </a:rPr>
              <a:t>、扣繳辦法</a:t>
            </a:r>
            <a:r>
              <a:rPr kumimoji="0" lang="en-US" altLang="zh-TW" sz="2000" b="1" dirty="0">
                <a:solidFill>
                  <a:srgbClr val="009900"/>
                </a:solidFill>
                <a:latin typeface="標楷體" pitchFamily="65" charset="-120"/>
                <a:ea typeface="標楷體" pitchFamily="65" charset="-120"/>
              </a:rPr>
              <a:t>§4)</a:t>
            </a:r>
            <a:endParaRPr kumimoji="0" lang="en-US" altLang="zh-TW" sz="2000" dirty="0">
              <a:solidFill>
                <a:srgbClr val="002060"/>
              </a:solidFill>
              <a:latin typeface="標楷體" pitchFamily="65" charset="-120"/>
              <a:ea typeface="標楷體" pitchFamily="65" charset="-120"/>
            </a:endParaRPr>
          </a:p>
          <a:p>
            <a:pPr marL="360363" indent="-360363">
              <a:lnSpc>
                <a:spcPts val="3400"/>
              </a:lnSpc>
              <a:defRPr/>
            </a:pPr>
            <a:endParaRPr kumimoji="0" lang="zh-TW" altLang="en-US" sz="2400" b="1" dirty="0">
              <a:solidFill>
                <a:srgbClr val="002060"/>
              </a:solidFill>
              <a:latin typeface="標楷體" pitchFamily="65" charset="-120"/>
              <a:ea typeface="標楷體" pitchFamily="65" charset="-120"/>
            </a:endParaRPr>
          </a:p>
        </p:txBody>
      </p:sp>
      <p:sp>
        <p:nvSpPr>
          <p:cNvPr id="5" name="圓角矩形 4"/>
          <p:cNvSpPr/>
          <p:nvPr/>
        </p:nvSpPr>
        <p:spPr>
          <a:xfrm>
            <a:off x="1258888" y="3068638"/>
            <a:ext cx="6769100" cy="576262"/>
          </a:xfrm>
          <a:prstGeom prst="roundRect">
            <a:avLst/>
          </a:prstGeom>
          <a:solidFill>
            <a:srgbClr val="663300"/>
          </a:solid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kumimoji="0" lang="zh-TW" altLang="en-US" sz="2800" b="1" dirty="0">
                <a:latin typeface="標楷體" pitchFamily="65" charset="-120"/>
                <a:ea typeface="標楷體" pitchFamily="65" charset="-120"/>
              </a:rPr>
              <a:t>「執行業務收入」免扣取補充保費之規定</a:t>
            </a:r>
          </a:p>
        </p:txBody>
      </p:sp>
      <p:sp>
        <p:nvSpPr>
          <p:cNvPr id="60421" name="Rectangle 1027"/>
          <p:cNvSpPr>
            <a:spLocks noChangeArrowheads="1"/>
          </p:cNvSpPr>
          <p:nvPr/>
        </p:nvSpPr>
        <p:spPr bwMode="auto">
          <a:xfrm>
            <a:off x="1042988" y="333375"/>
            <a:ext cx="8101012" cy="792163"/>
          </a:xfrm>
          <a:prstGeom prst="rect">
            <a:avLst/>
          </a:prstGeom>
          <a:noFill/>
          <a:ln w="9525">
            <a:noFill/>
            <a:miter lim="800000"/>
            <a:headEnd/>
            <a:tailEnd/>
          </a:ln>
        </p:spPr>
        <p:txBody>
          <a:bodyPr lIns="92075" tIns="46038" rIns="92075" bIns="46038" anchor="ctr"/>
          <a:lstStyle/>
          <a:p>
            <a:r>
              <a:rPr kumimoji="0" lang="zh-TW" altLang="en-US" sz="3600" b="1">
                <a:solidFill>
                  <a:srgbClr val="002060"/>
                </a:solidFill>
                <a:latin typeface="微軟正黑體" pitchFamily="34" charset="-120"/>
                <a:ea typeface="微軟正黑體" pitchFamily="34" charset="-120"/>
              </a:rPr>
              <a:t>扣取補充保險費「執行業務收入」規定</a:t>
            </a:r>
            <a:endParaRPr kumimoji="0" lang="en-US" altLang="zh-TW" sz="3600" b="1">
              <a:solidFill>
                <a:srgbClr val="002060"/>
              </a:solidFill>
              <a:latin typeface="微軟正黑體" pitchFamily="34" charset="-120"/>
              <a:ea typeface="微軟正黑體" pitchFamily="34" charset="-120"/>
            </a:endParaRPr>
          </a:p>
        </p:txBody>
      </p:sp>
      <p:sp>
        <p:nvSpPr>
          <p:cNvPr id="9" name="投影片編號版面配置區 8"/>
          <p:cNvSpPr>
            <a:spLocks noGrp="1"/>
          </p:cNvSpPr>
          <p:nvPr>
            <p:ph type="sldNum" sz="quarter" idx="12"/>
          </p:nvPr>
        </p:nvSpPr>
        <p:spPr/>
        <p:txBody>
          <a:bodyPr/>
          <a:lstStyle/>
          <a:p>
            <a:pPr>
              <a:defRPr/>
            </a:pPr>
            <a:fld id="{A54111E4-53F3-4711-B374-0248C47AD3AD}" type="slidenum">
              <a:rPr lang="zh-TW" altLang="en-US" smtClean="0"/>
              <a:pPr>
                <a:defRPr/>
              </a:pPr>
              <a:t>24</a:t>
            </a:fld>
            <a:endParaRPr lang="en-US" altLang="zh-TW"/>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6" name="文字方塊 4"/>
          <p:cNvSpPr txBox="1">
            <a:spLocks noChangeArrowheads="1"/>
          </p:cNvSpPr>
          <p:nvPr/>
        </p:nvSpPr>
        <p:spPr bwMode="auto">
          <a:xfrm>
            <a:off x="755650" y="1700213"/>
            <a:ext cx="7993063" cy="3954462"/>
          </a:xfrm>
          <a:prstGeom prst="rect">
            <a:avLst/>
          </a:prstGeom>
          <a:noFill/>
          <a:ln w="9525">
            <a:noFill/>
            <a:miter lim="800000"/>
            <a:headEnd/>
            <a:tailEnd/>
          </a:ln>
        </p:spPr>
        <p:txBody>
          <a:bodyPr>
            <a:spAutoFit/>
          </a:bodyPr>
          <a:lstStyle/>
          <a:p>
            <a:pPr algn="just">
              <a:lnSpc>
                <a:spcPts val="3800"/>
              </a:lnSpc>
            </a:pPr>
            <a:r>
              <a:rPr kumimoji="0" lang="zh-TW" altLang="zh-TW" sz="2800" dirty="0">
                <a:solidFill>
                  <a:schemeClr val="tx1"/>
                </a:solidFill>
                <a:ea typeface="標楷體" pitchFamily="65" charset="-120"/>
                <a:cs typeface="Times New Roman" pitchFamily="18" charset="0"/>
              </a:rPr>
              <a:t>王醫師在健康醫院受僱並加保，每月薪資所得</a:t>
            </a:r>
            <a:r>
              <a:rPr kumimoji="0" lang="en-US" altLang="zh-TW" sz="2800" dirty="0">
                <a:solidFill>
                  <a:schemeClr val="tx1"/>
                </a:solidFill>
                <a:ea typeface="標楷體" pitchFamily="65" charset="-120"/>
                <a:cs typeface="Times New Roman" pitchFamily="18" charset="0"/>
              </a:rPr>
              <a:t> 20 </a:t>
            </a:r>
            <a:r>
              <a:rPr kumimoji="0" lang="zh-TW" altLang="zh-TW" sz="2800" dirty="0">
                <a:solidFill>
                  <a:schemeClr val="tx1"/>
                </a:solidFill>
                <a:ea typeface="標楷體" pitchFamily="65" charset="-120"/>
                <a:cs typeface="Times New Roman" pitchFamily="18" charset="0"/>
              </a:rPr>
              <a:t>萬元，王醫師另在美麗診所看診，每月領到執行業務收入</a:t>
            </a:r>
            <a:r>
              <a:rPr kumimoji="0" lang="en-US" altLang="zh-TW" sz="2800" dirty="0">
                <a:solidFill>
                  <a:schemeClr val="tx1"/>
                </a:solidFill>
                <a:ea typeface="標楷體" pitchFamily="65" charset="-120"/>
                <a:cs typeface="Times New Roman" pitchFamily="18" charset="0"/>
              </a:rPr>
              <a:t>5 </a:t>
            </a:r>
            <a:r>
              <a:rPr kumimoji="0" lang="zh-TW" altLang="zh-TW" sz="2800" dirty="0">
                <a:solidFill>
                  <a:schemeClr val="tx1"/>
                </a:solidFill>
                <a:ea typeface="標楷體" pitchFamily="65" charset="-120"/>
                <a:cs typeface="Times New Roman" pitchFamily="18" charset="0"/>
              </a:rPr>
              <a:t>萬元</a:t>
            </a:r>
            <a:r>
              <a:rPr kumimoji="0" lang="zh-TW" altLang="en-US" sz="2800" dirty="0">
                <a:solidFill>
                  <a:schemeClr val="tx1"/>
                </a:solidFill>
                <a:ea typeface="標楷體" pitchFamily="65" charset="-120"/>
                <a:cs typeface="Times New Roman" pitchFamily="18" charset="0"/>
              </a:rPr>
              <a:t>，如何計算補充保險費</a:t>
            </a:r>
            <a:r>
              <a:rPr kumimoji="0" lang="zh-TW" altLang="zh-TW" sz="2800" dirty="0">
                <a:solidFill>
                  <a:schemeClr val="tx1"/>
                </a:solidFill>
                <a:ea typeface="標楷體" pitchFamily="65" charset="-120"/>
                <a:cs typeface="Times New Roman" pitchFamily="18" charset="0"/>
              </a:rPr>
              <a:t>。</a:t>
            </a:r>
          </a:p>
          <a:p>
            <a:pPr>
              <a:lnSpc>
                <a:spcPts val="3800"/>
              </a:lnSpc>
              <a:buFont typeface="Wingdings" pitchFamily="2" charset="2"/>
              <a:buChar char="u"/>
            </a:pPr>
            <a:r>
              <a:rPr kumimoji="0" lang="zh-TW" altLang="zh-TW" sz="2800" b="1" u="sng" dirty="0">
                <a:solidFill>
                  <a:schemeClr val="tx1"/>
                </a:solidFill>
                <a:ea typeface="標楷體" pitchFamily="65" charset="-120"/>
                <a:cs typeface="Times New Roman" pitchFamily="18" charset="0"/>
              </a:rPr>
              <a:t>說</a:t>
            </a:r>
            <a:r>
              <a:rPr kumimoji="0" lang="zh-TW" altLang="en-US" sz="2800" b="1" u="sng" dirty="0">
                <a:solidFill>
                  <a:schemeClr val="tx1"/>
                </a:solidFill>
                <a:ea typeface="標楷體" pitchFamily="65" charset="-120"/>
                <a:cs typeface="Times New Roman" pitchFamily="18" charset="0"/>
              </a:rPr>
              <a:t>　</a:t>
            </a:r>
            <a:r>
              <a:rPr kumimoji="0" lang="zh-TW" altLang="zh-TW" sz="2800" b="1" u="sng" dirty="0">
                <a:solidFill>
                  <a:schemeClr val="tx1"/>
                </a:solidFill>
                <a:ea typeface="標楷體" pitchFamily="65" charset="-120"/>
                <a:cs typeface="Times New Roman" pitchFamily="18" charset="0"/>
              </a:rPr>
              <a:t>明</a:t>
            </a:r>
            <a:r>
              <a:rPr kumimoji="0" lang="zh-TW" altLang="en-US" sz="2800" dirty="0">
                <a:solidFill>
                  <a:schemeClr val="tx1"/>
                </a:solidFill>
                <a:ea typeface="標楷體" pitchFamily="65" charset="-120"/>
                <a:cs typeface="Times New Roman" pitchFamily="18" charset="0"/>
              </a:rPr>
              <a:t>：</a:t>
            </a:r>
            <a:endParaRPr kumimoji="0" lang="en-US" altLang="zh-TW" sz="2800" dirty="0">
              <a:solidFill>
                <a:schemeClr val="tx1"/>
              </a:solidFill>
              <a:ea typeface="標楷體" pitchFamily="65" charset="-120"/>
              <a:cs typeface="Times New Roman" pitchFamily="18" charset="0"/>
            </a:endParaRPr>
          </a:p>
          <a:p>
            <a:pPr lvl="1">
              <a:lnSpc>
                <a:spcPts val="3800"/>
              </a:lnSpc>
            </a:pPr>
            <a:r>
              <a:rPr kumimoji="0" lang="zh-TW" altLang="zh-TW" sz="2800" dirty="0">
                <a:solidFill>
                  <a:schemeClr val="tx1"/>
                </a:solidFill>
                <a:ea typeface="標楷體" pitchFamily="65" charset="-120"/>
                <a:cs typeface="Times New Roman" pitchFamily="18" charset="0"/>
              </a:rPr>
              <a:t>美麗診所於給付王醫師執行業務收入所得時， 應扣</a:t>
            </a:r>
            <a:r>
              <a:rPr kumimoji="0" lang="zh-TW" altLang="zh-TW" sz="2800" dirty="0" smtClean="0">
                <a:solidFill>
                  <a:schemeClr val="tx1"/>
                </a:solidFill>
                <a:ea typeface="標楷體" pitchFamily="65" charset="-120"/>
                <a:cs typeface="Times New Roman" pitchFamily="18" charset="0"/>
              </a:rPr>
              <a:t>取</a:t>
            </a:r>
            <a:r>
              <a:rPr kumimoji="0" lang="en-US" altLang="zh-TW" sz="2800" dirty="0" smtClean="0">
                <a:solidFill>
                  <a:schemeClr val="tx1"/>
                </a:solidFill>
                <a:ea typeface="標楷體" pitchFamily="65" charset="-120"/>
                <a:cs typeface="Times New Roman" pitchFamily="18" charset="0"/>
              </a:rPr>
              <a:t>1.91%</a:t>
            </a:r>
            <a:r>
              <a:rPr kumimoji="0" lang="zh-TW" altLang="zh-TW" sz="2800" dirty="0">
                <a:solidFill>
                  <a:schemeClr val="tx1"/>
                </a:solidFill>
                <a:ea typeface="標楷體" pitchFamily="65" charset="-120"/>
                <a:cs typeface="Times New Roman" pitchFamily="18" charset="0"/>
              </a:rPr>
              <a:t>補充保險費</a:t>
            </a:r>
            <a:r>
              <a:rPr kumimoji="0" lang="zh-TW" altLang="en-US" sz="2800" dirty="0" smtClean="0">
                <a:solidFill>
                  <a:schemeClr val="tx1"/>
                </a:solidFill>
                <a:ea typeface="標楷體" pitchFamily="65" charset="-120"/>
                <a:cs typeface="Times New Roman" pitchFamily="18" charset="0"/>
              </a:rPr>
              <a:t>計</a:t>
            </a:r>
            <a:r>
              <a:rPr kumimoji="0" lang="en-US" altLang="zh-TW" sz="2800" dirty="0" smtClean="0">
                <a:solidFill>
                  <a:schemeClr val="tx1"/>
                </a:solidFill>
                <a:ea typeface="標楷體" pitchFamily="65" charset="-120"/>
                <a:cs typeface="Times New Roman" pitchFamily="18" charset="0"/>
              </a:rPr>
              <a:t>955</a:t>
            </a:r>
            <a:r>
              <a:rPr kumimoji="0" lang="zh-TW" altLang="en-US" sz="2800" dirty="0" smtClean="0">
                <a:solidFill>
                  <a:schemeClr val="tx1"/>
                </a:solidFill>
                <a:ea typeface="標楷體" pitchFamily="65" charset="-120"/>
                <a:cs typeface="Times New Roman" pitchFamily="18" charset="0"/>
              </a:rPr>
              <a:t>元</a:t>
            </a:r>
            <a:r>
              <a:rPr kumimoji="0" lang="zh-TW" altLang="en-US" sz="2800" dirty="0">
                <a:solidFill>
                  <a:schemeClr val="tx1"/>
                </a:solidFill>
                <a:ea typeface="標楷體" pitchFamily="65" charset="-120"/>
                <a:cs typeface="Times New Roman" pitchFamily="18" charset="0"/>
              </a:rPr>
              <a:t>。</a:t>
            </a:r>
            <a:endParaRPr kumimoji="0" lang="en-US" altLang="zh-TW" sz="2800" dirty="0">
              <a:solidFill>
                <a:schemeClr val="tx1"/>
              </a:solidFill>
              <a:ea typeface="標楷體" pitchFamily="65" charset="-120"/>
              <a:cs typeface="Times New Roman" pitchFamily="18" charset="0"/>
            </a:endParaRPr>
          </a:p>
          <a:p>
            <a:pPr>
              <a:lnSpc>
                <a:spcPts val="3800"/>
              </a:lnSpc>
              <a:buFont typeface="Wingdings" pitchFamily="2" charset="2"/>
              <a:buChar char="u"/>
            </a:pPr>
            <a:r>
              <a:rPr kumimoji="0" lang="zh-TW" altLang="en-US" sz="2800" b="1" u="sng" dirty="0">
                <a:solidFill>
                  <a:schemeClr val="tx1"/>
                </a:solidFill>
                <a:ea typeface="標楷體" pitchFamily="65" charset="-120"/>
                <a:cs typeface="Times New Roman" pitchFamily="18" charset="0"/>
              </a:rPr>
              <a:t>計　算</a:t>
            </a:r>
            <a:r>
              <a:rPr kumimoji="0" lang="zh-TW" altLang="en-US" sz="2800" dirty="0">
                <a:solidFill>
                  <a:schemeClr val="tx1"/>
                </a:solidFill>
                <a:ea typeface="標楷體" pitchFamily="65" charset="-120"/>
                <a:cs typeface="Times New Roman" pitchFamily="18" charset="0"/>
              </a:rPr>
              <a:t>：</a:t>
            </a:r>
            <a:endParaRPr kumimoji="0" lang="en-US" altLang="zh-TW" sz="2800" dirty="0">
              <a:solidFill>
                <a:schemeClr val="tx1"/>
              </a:solidFill>
              <a:ea typeface="標楷體" pitchFamily="65" charset="-120"/>
              <a:cs typeface="Times New Roman" pitchFamily="18" charset="0"/>
            </a:endParaRPr>
          </a:p>
          <a:p>
            <a:pPr>
              <a:lnSpc>
                <a:spcPts val="3800"/>
              </a:lnSpc>
            </a:pPr>
            <a:r>
              <a:rPr kumimoji="0" lang="zh-TW" altLang="en-US" sz="2800" dirty="0">
                <a:solidFill>
                  <a:schemeClr val="tx1"/>
                </a:solidFill>
                <a:ea typeface="標楷體" pitchFamily="65" charset="-120"/>
                <a:cs typeface="Times New Roman" pitchFamily="18" charset="0"/>
              </a:rPr>
              <a:t>             </a:t>
            </a:r>
            <a:r>
              <a:rPr kumimoji="0" lang="en-US" altLang="zh-TW" sz="2800" dirty="0">
                <a:solidFill>
                  <a:schemeClr val="tx1"/>
                </a:solidFill>
                <a:ea typeface="標楷體" pitchFamily="65" charset="-120"/>
                <a:cs typeface="Times New Roman" pitchFamily="18" charset="0"/>
              </a:rPr>
              <a:t>50,000</a:t>
            </a:r>
            <a:r>
              <a:rPr kumimoji="0" lang="zh-TW" altLang="zh-TW" sz="2800" dirty="0">
                <a:solidFill>
                  <a:schemeClr val="tx1"/>
                </a:solidFill>
                <a:ea typeface="標楷體" pitchFamily="65" charset="-120"/>
                <a:cs typeface="Times New Roman" pitchFamily="18" charset="0"/>
              </a:rPr>
              <a:t>元</a:t>
            </a:r>
            <a:r>
              <a:rPr kumimoji="0" lang="en-US" altLang="zh-TW" sz="2800" dirty="0">
                <a:solidFill>
                  <a:schemeClr val="tx1"/>
                </a:solidFill>
                <a:ea typeface="標楷體" pitchFamily="65" charset="-120"/>
                <a:cs typeface="Times New Roman" pitchFamily="18" charset="0"/>
              </a:rPr>
              <a:t> x </a:t>
            </a:r>
            <a:r>
              <a:rPr kumimoji="0" lang="en-US" altLang="zh-TW" sz="2800" dirty="0" smtClean="0">
                <a:solidFill>
                  <a:schemeClr val="tx1"/>
                </a:solidFill>
                <a:ea typeface="標楷體" pitchFamily="65" charset="-120"/>
                <a:cs typeface="Times New Roman" pitchFamily="18" charset="0"/>
              </a:rPr>
              <a:t>1.91%= 955</a:t>
            </a:r>
            <a:r>
              <a:rPr kumimoji="0" lang="zh-TW" altLang="zh-TW" sz="2800" dirty="0" smtClean="0">
                <a:solidFill>
                  <a:schemeClr val="tx1"/>
                </a:solidFill>
                <a:ea typeface="標楷體" pitchFamily="65" charset="-120"/>
                <a:cs typeface="Times New Roman" pitchFamily="18" charset="0"/>
              </a:rPr>
              <a:t>元</a:t>
            </a:r>
            <a:r>
              <a:rPr kumimoji="0" lang="zh-TW" altLang="zh-TW" sz="2800" dirty="0">
                <a:solidFill>
                  <a:schemeClr val="tx1"/>
                </a:solidFill>
                <a:ea typeface="標楷體" pitchFamily="65" charset="-120"/>
                <a:cs typeface="Times New Roman" pitchFamily="18" charset="0"/>
              </a:rPr>
              <a:t>。</a:t>
            </a:r>
          </a:p>
        </p:txBody>
      </p:sp>
      <p:sp>
        <p:nvSpPr>
          <p:cNvPr id="62467" name="Rectangle 1027"/>
          <p:cNvSpPr>
            <a:spLocks noChangeArrowheads="1"/>
          </p:cNvSpPr>
          <p:nvPr/>
        </p:nvSpPr>
        <p:spPr bwMode="auto">
          <a:xfrm>
            <a:off x="1187450" y="333375"/>
            <a:ext cx="7956550" cy="792163"/>
          </a:xfrm>
          <a:prstGeom prst="rect">
            <a:avLst/>
          </a:prstGeom>
          <a:noFill/>
          <a:ln w="9525">
            <a:noFill/>
            <a:miter lim="800000"/>
            <a:headEnd/>
            <a:tailEnd/>
          </a:ln>
        </p:spPr>
        <p:txBody>
          <a:bodyPr lIns="92075" tIns="46038" rIns="92075" bIns="46038" anchor="ctr"/>
          <a:lstStyle/>
          <a:p>
            <a:pPr algn="ctr"/>
            <a:r>
              <a:rPr kumimoji="0" lang="zh-TW" altLang="en-US" sz="4000" b="1" dirty="0">
                <a:solidFill>
                  <a:srgbClr val="002060"/>
                </a:solidFill>
                <a:latin typeface="微軟正黑體" pitchFamily="34" charset="-120"/>
                <a:ea typeface="微軟正黑體" pitchFamily="34" charset="-120"/>
              </a:rPr>
              <a:t>補充保險費</a:t>
            </a:r>
            <a:r>
              <a:rPr kumimoji="0" lang="en-US" altLang="zh-TW" sz="4000" b="1" dirty="0">
                <a:solidFill>
                  <a:srgbClr val="002060"/>
                </a:solidFill>
                <a:latin typeface="微軟正黑體" pitchFamily="34" charset="-120"/>
                <a:ea typeface="微軟正黑體" pitchFamily="34" charset="-120"/>
              </a:rPr>
              <a:t>-</a:t>
            </a:r>
            <a:r>
              <a:rPr kumimoji="0" lang="zh-TW" altLang="en-US" sz="4000" b="1" dirty="0">
                <a:solidFill>
                  <a:srgbClr val="002060"/>
                </a:solidFill>
                <a:latin typeface="微軟正黑體" pitchFamily="34" charset="-120"/>
                <a:ea typeface="微軟正黑體" pitchFamily="34" charset="-120"/>
              </a:rPr>
              <a:t>執行業務</a:t>
            </a:r>
            <a:r>
              <a:rPr kumimoji="0" lang="zh-TW" altLang="en-US" sz="4000" b="1" dirty="0" smtClean="0">
                <a:solidFill>
                  <a:srgbClr val="002060"/>
                </a:solidFill>
                <a:latin typeface="微軟正黑體" pitchFamily="34" charset="-120"/>
                <a:ea typeface="微軟正黑體" pitchFamily="34" charset="-120"/>
              </a:rPr>
              <a:t>收入</a:t>
            </a:r>
            <a:endParaRPr kumimoji="0" lang="en-US" altLang="zh-TW" sz="4000" b="1" dirty="0">
              <a:solidFill>
                <a:srgbClr val="FF0000"/>
              </a:solidFill>
              <a:latin typeface="微軟正黑體" pitchFamily="34" charset="-120"/>
              <a:ea typeface="微軟正黑體" pitchFamily="34" charset="-120"/>
            </a:endParaRPr>
          </a:p>
        </p:txBody>
      </p:sp>
      <p:sp>
        <p:nvSpPr>
          <p:cNvPr id="9" name="投影片編號版面配置區 8"/>
          <p:cNvSpPr>
            <a:spLocks noGrp="1"/>
          </p:cNvSpPr>
          <p:nvPr>
            <p:ph type="sldNum" sz="quarter" idx="12"/>
          </p:nvPr>
        </p:nvSpPr>
        <p:spPr/>
        <p:txBody>
          <a:bodyPr/>
          <a:lstStyle/>
          <a:p>
            <a:pPr>
              <a:defRPr/>
            </a:pPr>
            <a:fld id="{BA0E5155-282B-438C-A793-C2324F03D13E}" type="slidenum">
              <a:rPr lang="zh-TW" altLang="en-US" smtClean="0"/>
              <a:pPr>
                <a:defRPr/>
              </a:pPr>
              <a:t>25</a:t>
            </a:fld>
            <a:endParaRPr lang="en-US" altLang="zh-TW"/>
          </a:p>
        </p:txBody>
      </p:sp>
    </p:spTree>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0" name="Rectangle 1"/>
          <p:cNvSpPr>
            <a:spLocks noChangeArrowheads="1"/>
          </p:cNvSpPr>
          <p:nvPr/>
        </p:nvSpPr>
        <p:spPr bwMode="auto">
          <a:xfrm>
            <a:off x="755650" y="1468438"/>
            <a:ext cx="7848600" cy="4708525"/>
          </a:xfrm>
          <a:prstGeom prst="rect">
            <a:avLst/>
          </a:prstGeom>
          <a:noFill/>
          <a:ln w="9525">
            <a:noFill/>
            <a:miter lim="800000"/>
            <a:headEnd/>
            <a:tailEnd/>
          </a:ln>
        </p:spPr>
        <p:txBody>
          <a:bodyPr anchor="ctr">
            <a:spAutoFit/>
          </a:bodyPr>
          <a:lstStyle/>
          <a:p>
            <a:pPr>
              <a:lnSpc>
                <a:spcPts val="4000"/>
              </a:lnSpc>
            </a:pPr>
            <a:r>
              <a:rPr kumimoji="0" lang="zh-TW" altLang="en-US" sz="2800" dirty="0">
                <a:solidFill>
                  <a:schemeClr val="tx1"/>
                </a:solidFill>
                <a:latin typeface="標楷體" pitchFamily="65" charset="-120"/>
                <a:ea typeface="標楷體" pitchFamily="65" charset="-120"/>
              </a:rPr>
              <a:t>吳醫師受僱於醫院，每月收入為</a:t>
            </a:r>
            <a:r>
              <a:rPr kumimoji="0" lang="en-US" altLang="zh-TW" sz="2800" dirty="0">
                <a:solidFill>
                  <a:schemeClr val="tx1"/>
                </a:solidFill>
                <a:latin typeface="標楷體" pitchFamily="65" charset="-120"/>
                <a:ea typeface="標楷體" pitchFamily="65" charset="-120"/>
              </a:rPr>
              <a:t>10</a:t>
            </a:r>
            <a:r>
              <a:rPr kumimoji="0" lang="zh-TW" altLang="en-US" sz="2800" dirty="0">
                <a:solidFill>
                  <a:schemeClr val="tx1"/>
                </a:solidFill>
                <a:latin typeface="標楷體" pitchFamily="65" charset="-120"/>
                <a:ea typeface="標楷體" pitchFamily="65" charset="-120"/>
              </a:rPr>
              <a:t>萬元，另外投稿發表文章，稿費報酬</a:t>
            </a:r>
            <a:r>
              <a:rPr kumimoji="0" lang="en-US" altLang="zh-TW" sz="2800" dirty="0">
                <a:solidFill>
                  <a:schemeClr val="tx1"/>
                </a:solidFill>
                <a:latin typeface="標楷體" pitchFamily="65" charset="-120"/>
                <a:ea typeface="標楷體" pitchFamily="65" charset="-120"/>
              </a:rPr>
              <a:t>3</a:t>
            </a:r>
            <a:r>
              <a:rPr kumimoji="0" lang="zh-TW" altLang="en-US" sz="2800" dirty="0">
                <a:solidFill>
                  <a:schemeClr val="tx1"/>
                </a:solidFill>
                <a:latin typeface="標楷體" pitchFamily="65" charset="-120"/>
                <a:ea typeface="標楷體" pitchFamily="65" charset="-120"/>
              </a:rPr>
              <a:t>萬元，如何計算補充保險費。</a:t>
            </a:r>
          </a:p>
          <a:p>
            <a:pPr eaLnBrk="0" hangingPunct="0">
              <a:lnSpc>
                <a:spcPts val="4000"/>
              </a:lnSpc>
              <a:buFont typeface="Wingdings" pitchFamily="2" charset="2"/>
              <a:buChar char="u"/>
            </a:pPr>
            <a:r>
              <a:rPr kumimoji="0" lang="zh-TW" altLang="en-US" sz="2800" b="1" u="sng" dirty="0">
                <a:solidFill>
                  <a:schemeClr val="tx1"/>
                </a:solidFill>
                <a:latin typeface="標楷體" pitchFamily="65" charset="-120"/>
                <a:ea typeface="標楷體" pitchFamily="65" charset="-120"/>
              </a:rPr>
              <a:t>說　明</a:t>
            </a:r>
            <a:r>
              <a:rPr kumimoji="0" lang="zh-TW" altLang="en-US" sz="2800" b="1" dirty="0">
                <a:solidFill>
                  <a:schemeClr val="tx1"/>
                </a:solidFill>
                <a:latin typeface="標楷體" pitchFamily="65" charset="-120"/>
                <a:ea typeface="標楷體" pitchFamily="65" charset="-120"/>
              </a:rPr>
              <a:t>：</a:t>
            </a:r>
            <a:endParaRPr kumimoji="0" lang="en-US" altLang="zh-TW" sz="2800" b="1" dirty="0">
              <a:solidFill>
                <a:schemeClr val="tx1"/>
              </a:solidFill>
              <a:latin typeface="標楷體" pitchFamily="65" charset="-120"/>
              <a:ea typeface="標楷體" pitchFamily="65" charset="-120"/>
            </a:endParaRPr>
          </a:p>
          <a:p>
            <a:pPr lvl="1" eaLnBrk="0" hangingPunct="0">
              <a:lnSpc>
                <a:spcPts val="4000"/>
              </a:lnSpc>
            </a:pPr>
            <a:r>
              <a:rPr kumimoji="0" lang="zh-TW" altLang="en-US" sz="2800" dirty="0">
                <a:solidFill>
                  <a:schemeClr val="tx1"/>
                </a:solidFill>
                <a:latin typeface="標楷體" pitchFamily="65" charset="-120"/>
                <a:ea typeface="標楷體" pitchFamily="65" charset="-120"/>
              </a:rPr>
              <a:t>吳醫師為受僱醫師，依健保法第</a:t>
            </a:r>
            <a:r>
              <a:rPr kumimoji="0" lang="en-US" altLang="zh-TW" sz="2800" dirty="0">
                <a:solidFill>
                  <a:schemeClr val="tx1"/>
                </a:solidFill>
                <a:latin typeface="標楷體" pitchFamily="65" charset="-120"/>
                <a:ea typeface="標楷體" pitchFamily="65" charset="-120"/>
              </a:rPr>
              <a:t>20</a:t>
            </a:r>
            <a:r>
              <a:rPr kumimoji="0" lang="zh-TW" altLang="en-US" sz="2800" dirty="0">
                <a:solidFill>
                  <a:schemeClr val="tx1"/>
                </a:solidFill>
                <a:latin typeface="標楷體" pitchFamily="65" charset="-120"/>
                <a:ea typeface="標楷體" pitchFamily="65" charset="-120"/>
              </a:rPr>
              <a:t>條規定，以其薪資所得為投保金額，另外有執行業務收入</a:t>
            </a:r>
            <a:r>
              <a:rPr kumimoji="0" lang="en-US" altLang="zh-TW" sz="2800" dirty="0">
                <a:solidFill>
                  <a:schemeClr val="tx1"/>
                </a:solidFill>
                <a:latin typeface="標楷體" pitchFamily="65" charset="-120"/>
                <a:ea typeface="標楷體" pitchFamily="65" charset="-120"/>
              </a:rPr>
              <a:t>(</a:t>
            </a:r>
            <a:r>
              <a:rPr kumimoji="0" lang="zh-TW" altLang="en-US" sz="2800" dirty="0">
                <a:solidFill>
                  <a:schemeClr val="tx1"/>
                </a:solidFill>
                <a:latin typeface="標楷體" pitchFamily="65" charset="-120"/>
                <a:ea typeface="標楷體" pitchFamily="65" charset="-120"/>
              </a:rPr>
              <a:t>稿費</a:t>
            </a:r>
            <a:r>
              <a:rPr kumimoji="0" lang="en-US" altLang="zh-TW" sz="2800" dirty="0">
                <a:solidFill>
                  <a:schemeClr val="tx1"/>
                </a:solidFill>
                <a:latin typeface="標楷體" pitchFamily="65" charset="-120"/>
                <a:ea typeface="標楷體" pitchFamily="65" charset="-120"/>
              </a:rPr>
              <a:t>)3</a:t>
            </a:r>
            <a:r>
              <a:rPr kumimoji="0" lang="zh-TW" altLang="en-US" sz="2800" dirty="0">
                <a:solidFill>
                  <a:schemeClr val="tx1"/>
                </a:solidFill>
                <a:latin typeface="標楷體" pitchFamily="65" charset="-120"/>
                <a:ea typeface="標楷體" pitchFamily="65" charset="-120"/>
              </a:rPr>
              <a:t>萬元，應扣取補充</a:t>
            </a:r>
            <a:r>
              <a:rPr kumimoji="0" lang="zh-TW" altLang="en-US" sz="2800" dirty="0" smtClean="0">
                <a:solidFill>
                  <a:schemeClr val="tx1"/>
                </a:solidFill>
                <a:latin typeface="標楷體" pitchFamily="65" charset="-120"/>
                <a:ea typeface="標楷體" pitchFamily="65" charset="-120"/>
              </a:rPr>
              <a:t>保險費</a:t>
            </a:r>
            <a:r>
              <a:rPr kumimoji="0" lang="en-US" altLang="zh-TW" sz="2800" dirty="0" smtClean="0">
                <a:solidFill>
                  <a:schemeClr val="tx1"/>
                </a:solidFill>
                <a:latin typeface="標楷體" pitchFamily="65" charset="-120"/>
                <a:ea typeface="標楷體" pitchFamily="65" charset="-120"/>
              </a:rPr>
              <a:t>573</a:t>
            </a:r>
            <a:r>
              <a:rPr kumimoji="0" lang="zh-TW" altLang="en-US" sz="2800" dirty="0" smtClean="0">
                <a:solidFill>
                  <a:schemeClr val="tx1"/>
                </a:solidFill>
                <a:latin typeface="標楷體" pitchFamily="65" charset="-120"/>
                <a:ea typeface="標楷體" pitchFamily="65" charset="-120"/>
              </a:rPr>
              <a:t>元</a:t>
            </a:r>
            <a:r>
              <a:rPr kumimoji="0" lang="zh-TW" altLang="en-US" sz="2800" dirty="0">
                <a:solidFill>
                  <a:schemeClr val="tx1"/>
                </a:solidFill>
                <a:latin typeface="標楷體" pitchFamily="65" charset="-120"/>
                <a:ea typeface="標楷體" pitchFamily="65" charset="-120"/>
              </a:rPr>
              <a:t>。</a:t>
            </a:r>
            <a:endParaRPr kumimoji="0" lang="en-US" altLang="zh-TW" sz="2800" dirty="0">
              <a:solidFill>
                <a:schemeClr val="tx1"/>
              </a:solidFill>
              <a:latin typeface="標楷體" pitchFamily="65" charset="-120"/>
              <a:ea typeface="標楷體" pitchFamily="65" charset="-120"/>
            </a:endParaRPr>
          </a:p>
          <a:p>
            <a:pPr eaLnBrk="0" hangingPunct="0">
              <a:lnSpc>
                <a:spcPts val="4000"/>
              </a:lnSpc>
              <a:buFont typeface="Wingdings" pitchFamily="2" charset="2"/>
              <a:buChar char="u"/>
            </a:pPr>
            <a:r>
              <a:rPr kumimoji="0" lang="zh-TW" altLang="en-US" sz="2800" b="1" u="sng" dirty="0">
                <a:solidFill>
                  <a:schemeClr val="tx1"/>
                </a:solidFill>
                <a:latin typeface="標楷體" pitchFamily="65" charset="-120"/>
                <a:ea typeface="標楷體" pitchFamily="65" charset="-120"/>
              </a:rPr>
              <a:t>計　算</a:t>
            </a:r>
            <a:r>
              <a:rPr kumimoji="0" lang="zh-TW" altLang="en-US" sz="2800" dirty="0">
                <a:solidFill>
                  <a:schemeClr val="tx1"/>
                </a:solidFill>
                <a:latin typeface="標楷體" pitchFamily="65" charset="-120"/>
                <a:ea typeface="標楷體" pitchFamily="65" charset="-120"/>
              </a:rPr>
              <a:t>：</a:t>
            </a:r>
            <a:endParaRPr kumimoji="0" lang="en-US" altLang="zh-TW" sz="2800" dirty="0">
              <a:solidFill>
                <a:schemeClr val="tx1"/>
              </a:solidFill>
              <a:latin typeface="標楷體" pitchFamily="65" charset="-120"/>
              <a:ea typeface="標楷體" pitchFamily="65" charset="-120"/>
            </a:endParaRPr>
          </a:p>
          <a:p>
            <a:pPr eaLnBrk="0" hangingPunct="0">
              <a:lnSpc>
                <a:spcPts val="4000"/>
              </a:lnSpc>
            </a:pPr>
            <a:r>
              <a:rPr kumimoji="0" lang="zh-TW" altLang="en-US" sz="2800" dirty="0">
                <a:solidFill>
                  <a:schemeClr val="tx1"/>
                </a:solidFill>
                <a:latin typeface="標楷體" pitchFamily="65" charset="-120"/>
                <a:ea typeface="標楷體" pitchFamily="65" charset="-120"/>
              </a:rPr>
              <a:t>　　</a:t>
            </a:r>
            <a:r>
              <a:rPr kumimoji="0" lang="en-US" altLang="zh-TW" sz="2800" dirty="0" smtClean="0">
                <a:solidFill>
                  <a:schemeClr val="tx1"/>
                </a:solidFill>
                <a:latin typeface="標楷體" pitchFamily="65" charset="-120"/>
                <a:ea typeface="標楷體" pitchFamily="65" charset="-120"/>
              </a:rPr>
              <a:t>573</a:t>
            </a:r>
            <a:r>
              <a:rPr kumimoji="0" lang="zh-TW" altLang="en-US" sz="2800" dirty="0" smtClean="0">
                <a:solidFill>
                  <a:schemeClr val="tx1"/>
                </a:solidFill>
                <a:latin typeface="標楷體" pitchFamily="65" charset="-120"/>
                <a:ea typeface="標楷體" pitchFamily="65" charset="-120"/>
              </a:rPr>
              <a:t>元</a:t>
            </a:r>
            <a:r>
              <a:rPr kumimoji="0" lang="en-US" altLang="zh-TW" sz="2800" dirty="0">
                <a:solidFill>
                  <a:schemeClr val="tx1"/>
                </a:solidFill>
                <a:latin typeface="標楷體" pitchFamily="65" charset="-120"/>
                <a:ea typeface="標楷體" pitchFamily="65" charset="-120"/>
              </a:rPr>
              <a:t>(30,000</a:t>
            </a:r>
            <a:r>
              <a:rPr kumimoji="0" lang="zh-TW" altLang="zh-TW" sz="2800" dirty="0" smtClean="0">
                <a:solidFill>
                  <a:schemeClr val="tx1"/>
                </a:solidFill>
                <a:latin typeface="標楷體" pitchFamily="65" charset="-120"/>
                <a:ea typeface="標楷體" pitchFamily="65" charset="-120"/>
              </a:rPr>
              <a:t>×</a:t>
            </a:r>
            <a:r>
              <a:rPr kumimoji="0" lang="en-US" altLang="zh-TW" sz="2800" dirty="0" smtClean="0">
                <a:solidFill>
                  <a:schemeClr val="tx1"/>
                </a:solidFill>
                <a:latin typeface="標楷體" pitchFamily="65" charset="-120"/>
                <a:ea typeface="標楷體" pitchFamily="65" charset="-120"/>
              </a:rPr>
              <a:t>1.91%=573)</a:t>
            </a:r>
            <a:r>
              <a:rPr kumimoji="0" lang="zh-TW" altLang="en-US" sz="2800" dirty="0">
                <a:solidFill>
                  <a:schemeClr val="tx1"/>
                </a:solidFill>
                <a:latin typeface="標楷體" pitchFamily="65" charset="-120"/>
                <a:ea typeface="標楷體" pitchFamily="65" charset="-120"/>
              </a:rPr>
              <a:t>。 </a:t>
            </a:r>
          </a:p>
        </p:txBody>
      </p:sp>
      <p:sp>
        <p:nvSpPr>
          <p:cNvPr id="63491" name="Rectangle 1027"/>
          <p:cNvSpPr>
            <a:spLocks noChangeArrowheads="1"/>
          </p:cNvSpPr>
          <p:nvPr/>
        </p:nvSpPr>
        <p:spPr bwMode="auto">
          <a:xfrm>
            <a:off x="1187450" y="333375"/>
            <a:ext cx="7956550" cy="792163"/>
          </a:xfrm>
          <a:prstGeom prst="rect">
            <a:avLst/>
          </a:prstGeom>
          <a:noFill/>
          <a:ln w="9525">
            <a:noFill/>
            <a:miter lim="800000"/>
            <a:headEnd/>
            <a:tailEnd/>
          </a:ln>
        </p:spPr>
        <p:txBody>
          <a:bodyPr lIns="92075" tIns="46038" rIns="92075" bIns="46038" anchor="ctr"/>
          <a:lstStyle/>
          <a:p>
            <a:pPr algn="ctr"/>
            <a:r>
              <a:rPr kumimoji="0" lang="zh-TW" altLang="en-US" sz="4000" b="1">
                <a:solidFill>
                  <a:srgbClr val="002060"/>
                </a:solidFill>
                <a:latin typeface="微軟正黑體" pitchFamily="34" charset="-120"/>
                <a:ea typeface="微軟正黑體" pitchFamily="34" charset="-120"/>
              </a:rPr>
              <a:t>補充保險費</a:t>
            </a:r>
            <a:r>
              <a:rPr kumimoji="0" lang="en-US" altLang="zh-TW" sz="4000" b="1">
                <a:solidFill>
                  <a:srgbClr val="002060"/>
                </a:solidFill>
                <a:latin typeface="微軟正黑體" pitchFamily="34" charset="-120"/>
                <a:ea typeface="微軟正黑體" pitchFamily="34" charset="-120"/>
              </a:rPr>
              <a:t>-</a:t>
            </a:r>
            <a:r>
              <a:rPr kumimoji="0" lang="zh-TW" altLang="en-US" sz="4000" b="1">
                <a:solidFill>
                  <a:srgbClr val="002060"/>
                </a:solidFill>
                <a:latin typeface="微軟正黑體" pitchFamily="34" charset="-120"/>
                <a:ea typeface="微軟正黑體" pitchFamily="34" charset="-120"/>
              </a:rPr>
              <a:t>執行業務收入</a:t>
            </a:r>
            <a:r>
              <a:rPr kumimoji="0" lang="en-US" altLang="zh-TW" sz="4000" b="1">
                <a:solidFill>
                  <a:srgbClr val="002060"/>
                </a:solidFill>
                <a:latin typeface="微軟正黑體" pitchFamily="34" charset="-120"/>
                <a:ea typeface="微軟正黑體" pitchFamily="34" charset="-120"/>
              </a:rPr>
              <a:t>(</a:t>
            </a:r>
            <a:r>
              <a:rPr kumimoji="0" lang="zh-TW" altLang="en-US" sz="4000" b="1">
                <a:solidFill>
                  <a:srgbClr val="002060"/>
                </a:solidFill>
                <a:latin typeface="微軟正黑體" pitchFamily="34" charset="-120"/>
                <a:ea typeface="微軟正黑體" pitchFamily="34" charset="-120"/>
              </a:rPr>
              <a:t>案例三</a:t>
            </a:r>
            <a:r>
              <a:rPr kumimoji="0" lang="en-US" altLang="zh-TW" sz="4000" b="1">
                <a:solidFill>
                  <a:srgbClr val="002060"/>
                </a:solidFill>
                <a:latin typeface="微軟正黑體" pitchFamily="34" charset="-120"/>
                <a:ea typeface="微軟正黑體" pitchFamily="34" charset="-120"/>
              </a:rPr>
              <a:t>)</a:t>
            </a:r>
            <a:endParaRPr kumimoji="0" lang="en-US" altLang="zh-TW" sz="4000" b="1">
              <a:solidFill>
                <a:srgbClr val="FF0000"/>
              </a:solidFill>
              <a:latin typeface="微軟正黑體" pitchFamily="34" charset="-120"/>
              <a:ea typeface="微軟正黑體" pitchFamily="34" charset="-120"/>
            </a:endParaRPr>
          </a:p>
        </p:txBody>
      </p:sp>
      <p:sp>
        <p:nvSpPr>
          <p:cNvPr id="8" name="投影片編號版面配置區 7"/>
          <p:cNvSpPr>
            <a:spLocks noGrp="1"/>
          </p:cNvSpPr>
          <p:nvPr>
            <p:ph type="sldNum" sz="quarter" idx="12"/>
          </p:nvPr>
        </p:nvSpPr>
        <p:spPr/>
        <p:txBody>
          <a:bodyPr/>
          <a:lstStyle/>
          <a:p>
            <a:pPr>
              <a:defRPr/>
            </a:pPr>
            <a:fld id="{96D61E8F-1024-48F0-BBDC-A31463EBEBEC}" type="slidenum">
              <a:rPr lang="zh-TW" altLang="en-US" smtClean="0"/>
              <a:pPr>
                <a:defRPr/>
              </a:pPr>
              <a:t>26</a:t>
            </a:fld>
            <a:endParaRPr lang="en-US" altLang="zh-TW"/>
          </a:p>
        </p:txBody>
      </p:sp>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4" name="文字方塊 4"/>
          <p:cNvSpPr txBox="1">
            <a:spLocks noChangeArrowheads="1"/>
          </p:cNvSpPr>
          <p:nvPr/>
        </p:nvSpPr>
        <p:spPr bwMode="auto">
          <a:xfrm>
            <a:off x="1042988" y="1700213"/>
            <a:ext cx="7200900" cy="3323987"/>
          </a:xfrm>
          <a:prstGeom prst="rect">
            <a:avLst/>
          </a:prstGeom>
          <a:noFill/>
          <a:ln w="9525">
            <a:noFill/>
            <a:miter lim="800000"/>
            <a:headEnd/>
            <a:tailEnd/>
          </a:ln>
        </p:spPr>
        <p:txBody>
          <a:bodyPr>
            <a:spAutoFit/>
          </a:bodyPr>
          <a:lstStyle/>
          <a:p>
            <a:pPr>
              <a:lnSpc>
                <a:spcPct val="150000"/>
              </a:lnSpc>
            </a:pPr>
            <a:r>
              <a:rPr kumimoji="0" lang="zh-TW" altLang="en-US" sz="2800" dirty="0">
                <a:solidFill>
                  <a:schemeClr val="tx1"/>
                </a:solidFill>
                <a:latin typeface="標楷體" pitchFamily="65" charset="-120"/>
                <a:ea typeface="標楷體" pitchFamily="65" charset="-120"/>
              </a:rPr>
              <a:t>投保</a:t>
            </a:r>
            <a:r>
              <a:rPr kumimoji="0" lang="zh-TW" altLang="zh-TW" sz="2800" dirty="0">
                <a:solidFill>
                  <a:schemeClr val="tx1"/>
                </a:solidFill>
                <a:latin typeface="標楷體" pitchFamily="65" charset="-120"/>
                <a:ea typeface="標楷體" pitchFamily="65" charset="-120"/>
              </a:rPr>
              <a:t>單位</a:t>
            </a:r>
            <a:r>
              <a:rPr kumimoji="0" lang="en-US" altLang="zh-TW" sz="2800" dirty="0">
                <a:solidFill>
                  <a:schemeClr val="tx1"/>
                </a:solidFill>
                <a:latin typeface="標楷體" pitchFamily="65" charset="-120"/>
                <a:ea typeface="標楷體" pitchFamily="65" charset="-120"/>
              </a:rPr>
              <a:t>(</a:t>
            </a:r>
            <a:r>
              <a:rPr kumimoji="0" lang="zh-TW" altLang="zh-TW" sz="2800" dirty="0">
                <a:solidFill>
                  <a:schemeClr val="tx1"/>
                </a:solidFill>
                <a:latin typeface="標楷體" pitchFamily="65" charset="-120"/>
                <a:ea typeface="標楷體" pitchFamily="65" charset="-120"/>
              </a:rPr>
              <a:t>即雇主</a:t>
            </a:r>
            <a:r>
              <a:rPr kumimoji="0" lang="en-US" altLang="zh-TW" sz="2800" dirty="0">
                <a:solidFill>
                  <a:schemeClr val="tx1"/>
                </a:solidFill>
                <a:latin typeface="標楷體" pitchFamily="65" charset="-120"/>
                <a:ea typeface="標楷體" pitchFamily="65" charset="-120"/>
              </a:rPr>
              <a:t>)</a:t>
            </a:r>
            <a:r>
              <a:rPr kumimoji="0" lang="zh-TW" altLang="zh-TW" sz="2800" dirty="0">
                <a:solidFill>
                  <a:schemeClr val="tx1"/>
                </a:solidFill>
                <a:latin typeface="標楷體" pitchFamily="65" charset="-120"/>
                <a:ea typeface="標楷體" pitchFamily="65" charset="-120"/>
              </a:rPr>
              <a:t>每月所支付薪資總額</a:t>
            </a:r>
            <a:r>
              <a:rPr kumimoji="0" lang="en-US" altLang="zh-TW" sz="2800" dirty="0">
                <a:solidFill>
                  <a:srgbClr val="FF0000"/>
                </a:solidFill>
                <a:latin typeface="標楷體" pitchFamily="65" charset="-120"/>
                <a:ea typeface="標楷體" pitchFamily="65" charset="-120"/>
              </a:rPr>
              <a:t>(</a:t>
            </a:r>
            <a:r>
              <a:rPr kumimoji="0" lang="zh-TW" altLang="zh-TW" sz="2800" dirty="0">
                <a:solidFill>
                  <a:srgbClr val="FF0000"/>
                </a:solidFill>
                <a:latin typeface="標楷體" pitchFamily="65" charset="-120"/>
                <a:ea typeface="標楷體" pitchFamily="65" charset="-120"/>
              </a:rPr>
              <a:t>所得稅格式代號</a:t>
            </a:r>
            <a:r>
              <a:rPr kumimoji="0" lang="en-US" altLang="zh-TW" sz="2800" dirty="0">
                <a:solidFill>
                  <a:srgbClr val="FF0000"/>
                </a:solidFill>
                <a:latin typeface="標楷體" pitchFamily="65" charset="-120"/>
                <a:ea typeface="標楷體" pitchFamily="65" charset="-120"/>
              </a:rPr>
              <a:t>50)</a:t>
            </a:r>
            <a:r>
              <a:rPr kumimoji="0" lang="zh-TW" altLang="zh-TW" sz="2800" dirty="0">
                <a:solidFill>
                  <a:schemeClr val="tx1"/>
                </a:solidFill>
                <a:latin typeface="標楷體" pitchFamily="65" charset="-120"/>
                <a:ea typeface="標楷體" pitchFamily="65" charset="-120"/>
              </a:rPr>
              <a:t>與其受僱者每月投保金額總額間的差額，應按</a:t>
            </a:r>
            <a:r>
              <a:rPr kumimoji="0" lang="zh-TW" altLang="zh-TW" sz="2800" u="sng" dirty="0" smtClean="0">
                <a:solidFill>
                  <a:srgbClr val="FF0000"/>
                </a:solidFill>
                <a:latin typeface="標楷體" pitchFamily="65" charset="-120"/>
                <a:ea typeface="標楷體" pitchFamily="65" charset="-120"/>
              </a:rPr>
              <a:t>費率</a:t>
            </a:r>
            <a:r>
              <a:rPr kumimoji="0" lang="en-US" altLang="zh-TW" sz="2800" u="sng" dirty="0" smtClean="0">
                <a:solidFill>
                  <a:srgbClr val="FF0000"/>
                </a:solidFill>
                <a:latin typeface="標楷體" pitchFamily="65" charset="-120"/>
                <a:ea typeface="標楷體" pitchFamily="65" charset="-120"/>
              </a:rPr>
              <a:t>1.91%</a:t>
            </a:r>
            <a:r>
              <a:rPr kumimoji="0" lang="zh-TW" altLang="zh-TW" sz="2800" dirty="0">
                <a:solidFill>
                  <a:schemeClr val="tx1"/>
                </a:solidFill>
                <a:latin typeface="標楷體" pitchFamily="65" charset="-120"/>
                <a:ea typeface="標楷體" pitchFamily="65" charset="-120"/>
              </a:rPr>
              <a:t>自行計算補充保險費後，併同</a:t>
            </a:r>
            <a:r>
              <a:rPr kumimoji="0" lang="zh-TW" altLang="en-US" sz="2800" dirty="0">
                <a:solidFill>
                  <a:schemeClr val="tx1"/>
                </a:solidFill>
                <a:latin typeface="標楷體" pitchFamily="65" charset="-120"/>
                <a:ea typeface="標楷體" pitchFamily="65" charset="-120"/>
              </a:rPr>
              <a:t>一般保險費</a:t>
            </a:r>
            <a:r>
              <a:rPr kumimoji="0" lang="zh-TW" altLang="zh-TW" sz="2800" dirty="0">
                <a:solidFill>
                  <a:schemeClr val="tx1"/>
                </a:solidFill>
                <a:latin typeface="標楷體" pitchFamily="65" charset="-120"/>
                <a:ea typeface="標楷體" pitchFamily="65" charset="-120"/>
              </a:rPr>
              <a:t>應負擔之保險費，</a:t>
            </a:r>
            <a:r>
              <a:rPr kumimoji="0" lang="zh-TW" altLang="zh-TW" sz="2800" u="sng" dirty="0">
                <a:solidFill>
                  <a:srgbClr val="FF0000"/>
                </a:solidFill>
                <a:latin typeface="標楷體" pitchFamily="65" charset="-120"/>
                <a:ea typeface="標楷體" pitchFamily="65" charset="-120"/>
              </a:rPr>
              <a:t>按月繳納</a:t>
            </a:r>
            <a:r>
              <a:rPr kumimoji="0" lang="zh-TW" altLang="zh-TW" sz="2800" dirty="0">
                <a:solidFill>
                  <a:schemeClr val="tx1"/>
                </a:solidFill>
                <a:latin typeface="標楷體" pitchFamily="65" charset="-120"/>
                <a:ea typeface="標楷體" pitchFamily="65" charset="-120"/>
              </a:rPr>
              <a:t>。</a:t>
            </a:r>
            <a:endParaRPr kumimoji="0" lang="zh-TW" altLang="en-US" sz="2800" dirty="0">
              <a:solidFill>
                <a:schemeClr val="tx1"/>
              </a:solidFill>
              <a:latin typeface="標楷體" pitchFamily="65" charset="-120"/>
              <a:ea typeface="標楷體" pitchFamily="65" charset="-120"/>
            </a:endParaRPr>
          </a:p>
        </p:txBody>
      </p:sp>
      <p:sp>
        <p:nvSpPr>
          <p:cNvPr id="64515" name="Rectangle 1027"/>
          <p:cNvSpPr>
            <a:spLocks noChangeArrowheads="1"/>
          </p:cNvSpPr>
          <p:nvPr/>
        </p:nvSpPr>
        <p:spPr bwMode="auto">
          <a:xfrm>
            <a:off x="1258888" y="333375"/>
            <a:ext cx="7129462" cy="792163"/>
          </a:xfrm>
          <a:prstGeom prst="rect">
            <a:avLst/>
          </a:prstGeom>
          <a:noFill/>
          <a:ln w="9525">
            <a:noFill/>
            <a:miter lim="800000"/>
            <a:headEnd/>
            <a:tailEnd/>
          </a:ln>
        </p:spPr>
        <p:txBody>
          <a:bodyPr lIns="92075" tIns="46038" rIns="92075" bIns="46038" anchor="ctr"/>
          <a:lstStyle/>
          <a:p>
            <a:pPr algn="ctr"/>
            <a:r>
              <a:rPr kumimoji="0" lang="zh-TW" altLang="en-US" sz="4400" b="1">
                <a:latin typeface="微軟正黑體" pitchFamily="34" charset="-120"/>
                <a:ea typeface="微軟正黑體" pitchFamily="34" charset="-120"/>
              </a:rPr>
              <a:t>雇主</a:t>
            </a:r>
            <a:r>
              <a:rPr kumimoji="0" lang="zh-TW" altLang="en-US" sz="4400" b="1">
                <a:solidFill>
                  <a:srgbClr val="002060"/>
                </a:solidFill>
                <a:latin typeface="微軟正黑體" pitchFamily="34" charset="-120"/>
                <a:ea typeface="微軟正黑體" pitchFamily="34" charset="-120"/>
              </a:rPr>
              <a:t>的補充保險費收繳方式</a:t>
            </a:r>
            <a:endParaRPr kumimoji="0" lang="en-US" altLang="zh-TW" sz="4400" b="1">
              <a:solidFill>
                <a:srgbClr val="FF0000"/>
              </a:solidFill>
              <a:latin typeface="微軟正黑體" pitchFamily="34" charset="-120"/>
              <a:ea typeface="微軟正黑體" pitchFamily="34" charset="-120"/>
            </a:endParaRPr>
          </a:p>
        </p:txBody>
      </p:sp>
      <p:sp>
        <p:nvSpPr>
          <p:cNvPr id="9" name="投影片編號版面配置區 8"/>
          <p:cNvSpPr>
            <a:spLocks noGrp="1"/>
          </p:cNvSpPr>
          <p:nvPr>
            <p:ph type="sldNum" sz="quarter" idx="12"/>
          </p:nvPr>
        </p:nvSpPr>
        <p:spPr/>
        <p:txBody>
          <a:bodyPr/>
          <a:lstStyle/>
          <a:p>
            <a:pPr>
              <a:defRPr/>
            </a:pPr>
            <a:fld id="{8C40D1DF-3385-46D6-AF48-C15830A1F801}" type="slidenum">
              <a:rPr lang="zh-TW" altLang="en-US" smtClean="0"/>
              <a:pPr>
                <a:defRPr/>
              </a:pPr>
              <a:t>27</a:t>
            </a:fld>
            <a:endParaRPr lang="en-US" altLang="zh-TW"/>
          </a:p>
        </p:txBody>
      </p:sp>
    </p:spTree>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8" name="Rectangle 1"/>
          <p:cNvSpPr>
            <a:spLocks noChangeArrowheads="1"/>
          </p:cNvSpPr>
          <p:nvPr/>
        </p:nvSpPr>
        <p:spPr bwMode="auto">
          <a:xfrm>
            <a:off x="611188" y="2551901"/>
            <a:ext cx="8137525" cy="2528897"/>
          </a:xfrm>
          <a:prstGeom prst="rect">
            <a:avLst/>
          </a:prstGeom>
          <a:noFill/>
          <a:ln w="9525">
            <a:noFill/>
            <a:miter lim="800000"/>
            <a:headEnd/>
            <a:tailEnd/>
          </a:ln>
        </p:spPr>
        <p:txBody>
          <a:bodyPr anchor="ctr">
            <a:spAutoFit/>
          </a:bodyPr>
          <a:lstStyle/>
          <a:p>
            <a:pPr eaLnBrk="0" hangingPunct="0">
              <a:lnSpc>
                <a:spcPts val="3800"/>
              </a:lnSpc>
            </a:pPr>
            <a:r>
              <a:rPr lang="en-US" altLang="zh-TW" sz="2800" dirty="0" smtClean="0">
                <a:solidFill>
                  <a:srgbClr val="000000"/>
                </a:solidFill>
                <a:ea typeface="標楷體" pitchFamily="65" charset="-120"/>
                <a:cs typeface="Times New Roman" pitchFamily="18" charset="0"/>
              </a:rPr>
              <a:t>A</a:t>
            </a:r>
            <a:r>
              <a:rPr lang="zh-TW" altLang="en-US" sz="2800" dirty="0" smtClean="0">
                <a:solidFill>
                  <a:srgbClr val="000000"/>
                </a:solidFill>
                <a:ea typeface="標楷體" pitchFamily="65" charset="-120"/>
                <a:cs typeface="Times New Roman" pitchFamily="18" charset="0"/>
              </a:rPr>
              <a:t>公司</a:t>
            </a:r>
            <a:r>
              <a:rPr lang="zh-TW" altLang="en-US" sz="2800" dirty="0">
                <a:solidFill>
                  <a:srgbClr val="000000"/>
                </a:solidFill>
                <a:ea typeface="標楷體" pitchFamily="65" charset="-120"/>
                <a:cs typeface="Times New Roman" pitchFamily="18" charset="0"/>
              </a:rPr>
              <a:t>僱用</a:t>
            </a:r>
            <a:r>
              <a:rPr lang="en-US" altLang="zh-TW" sz="2800" dirty="0">
                <a:solidFill>
                  <a:srgbClr val="000000"/>
                </a:solidFill>
                <a:ea typeface="標楷體" pitchFamily="65" charset="-120"/>
                <a:cs typeface="Times New Roman" pitchFamily="18" charset="0"/>
              </a:rPr>
              <a:t>100</a:t>
            </a:r>
            <a:r>
              <a:rPr lang="zh-TW" altLang="en-US" sz="2800" dirty="0">
                <a:solidFill>
                  <a:srgbClr val="000000"/>
                </a:solidFill>
                <a:ea typeface="標楷體" pitchFamily="65" charset="-120"/>
                <a:cs typeface="Times New Roman" pitchFamily="18" charset="0"/>
              </a:rPr>
              <a:t>名員工，</a:t>
            </a:r>
            <a:r>
              <a:rPr lang="en-US" altLang="zh-TW" sz="2800" dirty="0" smtClean="0">
                <a:solidFill>
                  <a:srgbClr val="000000"/>
                </a:solidFill>
                <a:ea typeface="標楷體" pitchFamily="65" charset="-120"/>
                <a:cs typeface="Times New Roman" pitchFamily="18" charset="0"/>
              </a:rPr>
              <a:t>105</a:t>
            </a:r>
            <a:r>
              <a:rPr lang="zh-TW" altLang="en-US" sz="2800" dirty="0" smtClean="0">
                <a:solidFill>
                  <a:srgbClr val="000000"/>
                </a:solidFill>
                <a:ea typeface="標楷體" pitchFamily="65" charset="-120"/>
                <a:cs typeface="Times New Roman" pitchFamily="18" charset="0"/>
              </a:rPr>
              <a:t>年</a:t>
            </a:r>
            <a:r>
              <a:rPr lang="en-US" altLang="zh-TW" sz="2800" dirty="0">
                <a:solidFill>
                  <a:srgbClr val="000000"/>
                </a:solidFill>
                <a:ea typeface="標楷體" pitchFamily="65" charset="-120"/>
                <a:cs typeface="Times New Roman" pitchFamily="18" charset="0"/>
              </a:rPr>
              <a:t>1</a:t>
            </a:r>
            <a:r>
              <a:rPr lang="zh-TW" altLang="en-US" sz="2800" dirty="0">
                <a:solidFill>
                  <a:srgbClr val="000000"/>
                </a:solidFill>
                <a:ea typeface="標楷體" pitchFamily="65" charset="-120"/>
                <a:cs typeface="Times New Roman" pitchFamily="18" charset="0"/>
              </a:rPr>
              <a:t>月之投保金額總額為</a:t>
            </a:r>
            <a:r>
              <a:rPr lang="en-US" altLang="zh-TW" sz="2800" dirty="0">
                <a:solidFill>
                  <a:srgbClr val="000000"/>
                </a:solidFill>
                <a:ea typeface="標楷體" pitchFamily="65" charset="-120"/>
                <a:cs typeface="Times New Roman" pitchFamily="18" charset="0"/>
              </a:rPr>
              <a:t>300</a:t>
            </a:r>
            <a:r>
              <a:rPr lang="zh-TW" altLang="en-US" sz="2800" dirty="0">
                <a:solidFill>
                  <a:srgbClr val="000000"/>
                </a:solidFill>
                <a:ea typeface="標楷體" pitchFamily="65" charset="-120"/>
                <a:cs typeface="Times New Roman" pitchFamily="18" charset="0"/>
              </a:rPr>
              <a:t>萬元，當月支付相關人員之薪資總額</a:t>
            </a:r>
            <a:r>
              <a:rPr lang="en-US" altLang="zh-TW" sz="2800" dirty="0">
                <a:solidFill>
                  <a:srgbClr val="000000"/>
                </a:solidFill>
                <a:ea typeface="標楷體" pitchFamily="65" charset="-120"/>
                <a:cs typeface="Times New Roman" pitchFamily="18" charset="0"/>
              </a:rPr>
              <a:t>299</a:t>
            </a:r>
            <a:r>
              <a:rPr lang="zh-TW" altLang="en-US" sz="2800" dirty="0">
                <a:solidFill>
                  <a:srgbClr val="000000"/>
                </a:solidFill>
                <a:ea typeface="標楷體" pitchFamily="65" charset="-120"/>
                <a:cs typeface="Times New Roman" pitchFamily="18" charset="0"/>
              </a:rPr>
              <a:t>萬元。</a:t>
            </a:r>
            <a:endParaRPr lang="en-US" altLang="zh-TW" sz="2800" dirty="0">
              <a:solidFill>
                <a:srgbClr val="000000"/>
              </a:solidFill>
              <a:ea typeface="標楷體" pitchFamily="65" charset="-120"/>
              <a:cs typeface="Times New Roman" pitchFamily="18" charset="0"/>
            </a:endParaRPr>
          </a:p>
          <a:p>
            <a:pPr eaLnBrk="0" hangingPunct="0">
              <a:lnSpc>
                <a:spcPts val="3800"/>
              </a:lnSpc>
              <a:buFont typeface="Wingdings" pitchFamily="2" charset="2"/>
              <a:buChar char="u"/>
            </a:pPr>
            <a:r>
              <a:rPr lang="zh-TW" altLang="en-US" sz="2800" b="1" u="sng" dirty="0">
                <a:solidFill>
                  <a:srgbClr val="000000"/>
                </a:solidFill>
                <a:ea typeface="標楷體" pitchFamily="65" charset="-120"/>
                <a:cs typeface="Times New Roman" pitchFamily="18" charset="0"/>
              </a:rPr>
              <a:t>說 明</a:t>
            </a:r>
            <a:r>
              <a:rPr lang="zh-TW" altLang="en-US" sz="2800" dirty="0">
                <a:solidFill>
                  <a:srgbClr val="000000"/>
                </a:solidFill>
                <a:ea typeface="標楷體" pitchFamily="65" charset="-120"/>
                <a:cs typeface="Times New Roman" pitchFamily="18" charset="0"/>
              </a:rPr>
              <a:t>：</a:t>
            </a:r>
            <a:endParaRPr lang="en-US" altLang="zh-TW" sz="2800" dirty="0">
              <a:solidFill>
                <a:srgbClr val="000000"/>
              </a:solidFill>
              <a:ea typeface="標楷體" pitchFamily="65" charset="-120"/>
              <a:cs typeface="Times New Roman" pitchFamily="18" charset="0"/>
            </a:endParaRPr>
          </a:p>
          <a:p>
            <a:pPr lvl="1" eaLnBrk="0" hangingPunct="0">
              <a:lnSpc>
                <a:spcPts val="3800"/>
              </a:lnSpc>
            </a:pPr>
            <a:r>
              <a:rPr lang="zh-TW" altLang="en-US" sz="2800" dirty="0">
                <a:solidFill>
                  <a:srgbClr val="000000"/>
                </a:solidFill>
                <a:ea typeface="標楷體" pitchFamily="65" charset="-120"/>
                <a:cs typeface="Times New Roman" pitchFamily="18" charset="0"/>
              </a:rPr>
              <a:t>當月薪資總額未超過當月投保金額總額，所以無需扣繳補充保險費。</a:t>
            </a:r>
            <a:endParaRPr lang="zh-TW" altLang="en-US" sz="2800" dirty="0">
              <a:solidFill>
                <a:schemeClr val="tx1"/>
              </a:solidFill>
              <a:ea typeface="標楷體" pitchFamily="65" charset="-120"/>
              <a:cs typeface="Times New Roman" pitchFamily="18" charset="0"/>
            </a:endParaRPr>
          </a:p>
        </p:txBody>
      </p:sp>
      <p:sp>
        <p:nvSpPr>
          <p:cNvPr id="65539" name="Rectangle 1027"/>
          <p:cNvSpPr>
            <a:spLocks noChangeArrowheads="1"/>
          </p:cNvSpPr>
          <p:nvPr/>
        </p:nvSpPr>
        <p:spPr bwMode="auto">
          <a:xfrm>
            <a:off x="1258888" y="333375"/>
            <a:ext cx="7489825" cy="792163"/>
          </a:xfrm>
          <a:prstGeom prst="rect">
            <a:avLst/>
          </a:prstGeom>
          <a:noFill/>
          <a:ln w="9525">
            <a:noFill/>
            <a:miter lim="800000"/>
            <a:headEnd/>
            <a:tailEnd/>
          </a:ln>
        </p:spPr>
        <p:txBody>
          <a:bodyPr lIns="92075" tIns="46038" rIns="92075" bIns="46038" anchor="ctr"/>
          <a:lstStyle/>
          <a:p>
            <a:pPr algn="ctr"/>
            <a:r>
              <a:rPr kumimoji="0" lang="zh-TW" altLang="en-US" sz="4000" b="1">
                <a:latin typeface="微軟正黑體" pitchFamily="34" charset="-120"/>
                <a:ea typeface="微軟正黑體" pitchFamily="34" charset="-120"/>
              </a:rPr>
              <a:t>雇主</a:t>
            </a:r>
            <a:r>
              <a:rPr kumimoji="0" lang="zh-TW" altLang="en-US" sz="4000" b="1">
                <a:solidFill>
                  <a:srgbClr val="002060"/>
                </a:solidFill>
                <a:latin typeface="微軟正黑體" pitchFamily="34" charset="-120"/>
                <a:ea typeface="微軟正黑體" pitchFamily="34" charset="-120"/>
              </a:rPr>
              <a:t>的補充保險費收繳</a:t>
            </a:r>
            <a:r>
              <a:rPr kumimoji="0" lang="en-US" altLang="zh-TW" sz="4000" b="1">
                <a:solidFill>
                  <a:srgbClr val="002060"/>
                </a:solidFill>
                <a:latin typeface="微軟正黑體" pitchFamily="34" charset="-120"/>
                <a:ea typeface="微軟正黑體" pitchFamily="34" charset="-120"/>
              </a:rPr>
              <a:t>(</a:t>
            </a:r>
            <a:r>
              <a:rPr kumimoji="0" lang="zh-TW" altLang="en-US" sz="4000" b="1">
                <a:solidFill>
                  <a:srgbClr val="002060"/>
                </a:solidFill>
                <a:latin typeface="微軟正黑體" pitchFamily="34" charset="-120"/>
                <a:ea typeface="微軟正黑體" pitchFamily="34" charset="-120"/>
              </a:rPr>
              <a:t>案例一</a:t>
            </a:r>
            <a:r>
              <a:rPr kumimoji="0" lang="en-US" altLang="zh-TW" sz="4000" b="1">
                <a:solidFill>
                  <a:srgbClr val="002060"/>
                </a:solidFill>
                <a:latin typeface="微軟正黑體" pitchFamily="34" charset="-120"/>
                <a:ea typeface="微軟正黑體" pitchFamily="34" charset="-120"/>
              </a:rPr>
              <a:t>)</a:t>
            </a:r>
            <a:endParaRPr kumimoji="0" lang="en-US" altLang="zh-TW" sz="2400" b="1">
              <a:solidFill>
                <a:srgbClr val="FF0000"/>
              </a:solidFill>
              <a:latin typeface="微軟正黑體" pitchFamily="34" charset="-120"/>
              <a:ea typeface="微軟正黑體" pitchFamily="34" charset="-120"/>
            </a:endParaRPr>
          </a:p>
        </p:txBody>
      </p:sp>
      <p:sp>
        <p:nvSpPr>
          <p:cNvPr id="65540" name="矩形 7"/>
          <p:cNvSpPr>
            <a:spLocks noChangeArrowheads="1"/>
          </p:cNvSpPr>
          <p:nvPr/>
        </p:nvSpPr>
        <p:spPr bwMode="auto">
          <a:xfrm>
            <a:off x="1116013" y="1557338"/>
            <a:ext cx="7272337" cy="584200"/>
          </a:xfrm>
          <a:prstGeom prst="rect">
            <a:avLst/>
          </a:prstGeom>
          <a:noFill/>
          <a:ln w="9525">
            <a:noFill/>
            <a:miter lim="800000"/>
            <a:headEnd/>
            <a:tailEnd/>
          </a:ln>
        </p:spPr>
        <p:txBody>
          <a:bodyPr>
            <a:spAutoFit/>
          </a:bodyPr>
          <a:lstStyle/>
          <a:p>
            <a:r>
              <a:rPr lang="zh-TW" altLang="en-US" b="1">
                <a:solidFill>
                  <a:srgbClr val="7030A0"/>
                </a:solidFill>
                <a:latin typeface="標楷體" pitchFamily="65" charset="-120"/>
                <a:ea typeface="標楷體" pitchFamily="65" charset="-120"/>
                <a:cs typeface="Times New Roman" pitchFamily="18" charset="0"/>
              </a:rPr>
              <a:t>當月薪資總額</a:t>
            </a:r>
            <a:r>
              <a:rPr lang="zh-TW" altLang="en-US" b="1" u="sng">
                <a:solidFill>
                  <a:srgbClr val="7030A0"/>
                </a:solidFill>
                <a:latin typeface="標楷體" pitchFamily="65" charset="-120"/>
                <a:ea typeface="標楷體" pitchFamily="65" charset="-120"/>
                <a:cs typeface="Times New Roman" pitchFamily="18" charset="0"/>
              </a:rPr>
              <a:t>未超過</a:t>
            </a:r>
            <a:r>
              <a:rPr lang="zh-TW" altLang="en-US" b="1">
                <a:solidFill>
                  <a:srgbClr val="7030A0"/>
                </a:solidFill>
                <a:latin typeface="標楷體" pitchFamily="65" charset="-120"/>
                <a:ea typeface="標楷體" pitchFamily="65" charset="-120"/>
                <a:cs typeface="Times New Roman" pitchFamily="18" charset="0"/>
              </a:rPr>
              <a:t>當月投保金額總額</a:t>
            </a:r>
          </a:p>
        </p:txBody>
      </p:sp>
      <p:sp>
        <p:nvSpPr>
          <p:cNvPr id="10" name="投影片編號版面配置區 9"/>
          <p:cNvSpPr>
            <a:spLocks noGrp="1"/>
          </p:cNvSpPr>
          <p:nvPr>
            <p:ph type="sldNum" sz="quarter" idx="12"/>
          </p:nvPr>
        </p:nvSpPr>
        <p:spPr/>
        <p:txBody>
          <a:bodyPr/>
          <a:lstStyle/>
          <a:p>
            <a:pPr>
              <a:defRPr/>
            </a:pPr>
            <a:fld id="{7EA190E0-6032-49AC-9A0C-22044E0BDC30}" type="slidenum">
              <a:rPr lang="zh-TW" altLang="en-US" smtClean="0"/>
              <a:pPr>
                <a:defRPr/>
              </a:pPr>
              <a:t>28</a:t>
            </a:fld>
            <a:endParaRPr lang="en-US" altLang="zh-TW"/>
          </a:p>
        </p:txBody>
      </p:sp>
    </p:spTree>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4209" name="Rectangle 1"/>
          <p:cNvSpPr>
            <a:spLocks noChangeArrowheads="1"/>
          </p:cNvSpPr>
          <p:nvPr/>
        </p:nvSpPr>
        <p:spPr bwMode="auto">
          <a:xfrm>
            <a:off x="468313" y="2349470"/>
            <a:ext cx="8207375" cy="3683060"/>
          </a:xfrm>
          <a:prstGeom prst="rect">
            <a:avLst/>
          </a:prstGeom>
          <a:noFill/>
          <a:ln w="9525">
            <a:noFill/>
            <a:miter lim="800000"/>
            <a:headEnd/>
            <a:tailEnd/>
          </a:ln>
          <a:effectLst/>
        </p:spPr>
        <p:txBody>
          <a:bodyPr anchor="ctr">
            <a:spAutoFit/>
          </a:bodyPr>
          <a:lstStyle/>
          <a:p>
            <a:pPr eaLnBrk="0" hangingPunct="0">
              <a:lnSpc>
                <a:spcPts val="4000"/>
              </a:lnSpc>
              <a:defRPr/>
            </a:pPr>
            <a:r>
              <a:rPr lang="en-US" altLang="zh-TW" sz="2800" dirty="0" smtClean="0">
                <a:solidFill>
                  <a:srgbClr val="000000"/>
                </a:solidFill>
                <a:ea typeface="標楷體" pitchFamily="65" charset="-120"/>
                <a:cs typeface="Times New Roman" pitchFamily="18" charset="0"/>
              </a:rPr>
              <a:t>A</a:t>
            </a:r>
            <a:r>
              <a:rPr lang="zh-TW" altLang="en-US" sz="2800" dirty="0" smtClean="0">
                <a:solidFill>
                  <a:srgbClr val="000000"/>
                </a:solidFill>
                <a:ea typeface="標楷體" pitchFamily="65" charset="-120"/>
                <a:cs typeface="Times New Roman" pitchFamily="18" charset="0"/>
              </a:rPr>
              <a:t>公司</a:t>
            </a:r>
            <a:r>
              <a:rPr lang="zh-TW" altLang="en-US" sz="2800" dirty="0">
                <a:solidFill>
                  <a:srgbClr val="000000"/>
                </a:solidFill>
                <a:ea typeface="標楷體" pitchFamily="65" charset="-120"/>
                <a:cs typeface="Times New Roman" pitchFamily="18" charset="0"/>
              </a:rPr>
              <a:t>僱用</a:t>
            </a:r>
            <a:r>
              <a:rPr lang="en-US" altLang="zh-TW" sz="2800" dirty="0">
                <a:solidFill>
                  <a:srgbClr val="000000"/>
                </a:solidFill>
                <a:ea typeface="標楷體" pitchFamily="65" charset="-120"/>
                <a:cs typeface="Times New Roman" pitchFamily="18" charset="0"/>
              </a:rPr>
              <a:t>200</a:t>
            </a:r>
            <a:r>
              <a:rPr lang="zh-TW" altLang="en-US" sz="2800" dirty="0">
                <a:solidFill>
                  <a:srgbClr val="000000"/>
                </a:solidFill>
                <a:ea typeface="標楷體" pitchFamily="65" charset="-120"/>
                <a:cs typeface="Times New Roman" pitchFamily="18" charset="0"/>
              </a:rPr>
              <a:t>名員工，</a:t>
            </a:r>
            <a:r>
              <a:rPr lang="en-US" altLang="zh-TW" sz="2800" dirty="0">
                <a:solidFill>
                  <a:srgbClr val="000000"/>
                </a:solidFill>
                <a:ea typeface="標楷體" pitchFamily="65" charset="-120"/>
                <a:cs typeface="Times New Roman" pitchFamily="18" charset="0"/>
              </a:rPr>
              <a:t>102</a:t>
            </a:r>
            <a:r>
              <a:rPr lang="zh-TW" altLang="en-US" sz="2800" dirty="0">
                <a:solidFill>
                  <a:srgbClr val="000000"/>
                </a:solidFill>
                <a:ea typeface="標楷體" pitchFamily="65" charset="-120"/>
                <a:cs typeface="Times New Roman" pitchFamily="18" charset="0"/>
              </a:rPr>
              <a:t>年</a:t>
            </a:r>
            <a:r>
              <a:rPr lang="en-US" altLang="zh-TW" sz="2800" dirty="0">
                <a:solidFill>
                  <a:srgbClr val="000000"/>
                </a:solidFill>
                <a:ea typeface="標楷體" pitchFamily="65" charset="-120"/>
                <a:cs typeface="Times New Roman" pitchFamily="18" charset="0"/>
              </a:rPr>
              <a:t>1</a:t>
            </a:r>
            <a:r>
              <a:rPr lang="zh-TW" altLang="en-US" sz="2800" dirty="0">
                <a:solidFill>
                  <a:srgbClr val="000000"/>
                </a:solidFill>
                <a:ea typeface="標楷體" pitchFamily="65" charset="-120"/>
                <a:cs typeface="Times New Roman" pitchFamily="18" charset="0"/>
              </a:rPr>
              <a:t>月總投保金額</a:t>
            </a:r>
            <a:r>
              <a:rPr lang="en-US" altLang="zh-TW" sz="2800" dirty="0">
                <a:solidFill>
                  <a:srgbClr val="000000"/>
                </a:solidFill>
                <a:ea typeface="標楷體" pitchFamily="65" charset="-120"/>
                <a:cs typeface="Times New Roman" pitchFamily="18" charset="0"/>
              </a:rPr>
              <a:t>420</a:t>
            </a:r>
            <a:r>
              <a:rPr lang="zh-TW" altLang="en-US" sz="2800" dirty="0">
                <a:solidFill>
                  <a:srgbClr val="000000"/>
                </a:solidFill>
                <a:ea typeface="標楷體" pitchFamily="65" charset="-120"/>
                <a:cs typeface="Times New Roman" pitchFamily="18" charset="0"/>
              </a:rPr>
              <a:t>萬元，當月支付相關人員之薪資總額為</a:t>
            </a:r>
            <a:r>
              <a:rPr lang="en-US" altLang="zh-TW" sz="2800" dirty="0">
                <a:solidFill>
                  <a:srgbClr val="000000"/>
                </a:solidFill>
                <a:ea typeface="標楷體" pitchFamily="65" charset="-120"/>
                <a:cs typeface="Times New Roman" pitchFamily="18" charset="0"/>
              </a:rPr>
              <a:t>500</a:t>
            </a:r>
            <a:r>
              <a:rPr lang="zh-TW" altLang="en-US" sz="2800" dirty="0">
                <a:solidFill>
                  <a:srgbClr val="000000"/>
                </a:solidFill>
                <a:ea typeface="標楷體" pitchFamily="65" charset="-120"/>
                <a:cs typeface="Times New Roman" pitchFamily="18" charset="0"/>
              </a:rPr>
              <a:t>萬元，所以應於</a:t>
            </a:r>
            <a:r>
              <a:rPr lang="en-US" altLang="zh-TW" sz="2800" dirty="0" smtClean="0">
                <a:solidFill>
                  <a:srgbClr val="000000"/>
                </a:solidFill>
                <a:ea typeface="標楷體" pitchFamily="65" charset="-120"/>
                <a:cs typeface="Times New Roman" pitchFamily="18" charset="0"/>
              </a:rPr>
              <a:t>105</a:t>
            </a:r>
            <a:r>
              <a:rPr lang="zh-TW" altLang="en-US" sz="2800" dirty="0" smtClean="0">
                <a:solidFill>
                  <a:srgbClr val="000000"/>
                </a:solidFill>
                <a:ea typeface="標楷體" pitchFamily="65" charset="-120"/>
                <a:cs typeface="Times New Roman" pitchFamily="18" charset="0"/>
              </a:rPr>
              <a:t>年</a:t>
            </a:r>
            <a:r>
              <a:rPr lang="en-US" altLang="zh-TW" sz="2800" dirty="0">
                <a:solidFill>
                  <a:srgbClr val="000000"/>
                </a:solidFill>
                <a:ea typeface="標楷體" pitchFamily="65" charset="-120"/>
                <a:cs typeface="Times New Roman" pitchFamily="18" charset="0"/>
              </a:rPr>
              <a:t>2</a:t>
            </a:r>
            <a:r>
              <a:rPr lang="zh-TW" altLang="en-US" sz="2800" dirty="0">
                <a:solidFill>
                  <a:srgbClr val="000000"/>
                </a:solidFill>
                <a:ea typeface="標楷體" pitchFamily="65" charset="-120"/>
                <a:cs typeface="Times New Roman" pitchFamily="18" charset="0"/>
              </a:rPr>
              <a:t>月底向保險人繳納補充保險費</a:t>
            </a:r>
            <a:r>
              <a:rPr lang="en-US" altLang="zh-TW" sz="2800" dirty="0" smtClean="0">
                <a:solidFill>
                  <a:srgbClr val="000000"/>
                </a:solidFill>
                <a:ea typeface="標楷體" pitchFamily="65" charset="-120"/>
                <a:cs typeface="Times New Roman" pitchFamily="18" charset="0"/>
              </a:rPr>
              <a:t>15,280</a:t>
            </a:r>
            <a:r>
              <a:rPr lang="zh-TW" altLang="en-US" sz="2800" dirty="0">
                <a:solidFill>
                  <a:srgbClr val="000000"/>
                </a:solidFill>
                <a:ea typeface="標楷體" pitchFamily="65" charset="-120"/>
                <a:cs typeface="Times New Roman" pitchFamily="18" charset="0"/>
              </a:rPr>
              <a:t>元。</a:t>
            </a:r>
          </a:p>
          <a:p>
            <a:pPr eaLnBrk="0" hangingPunct="0">
              <a:lnSpc>
                <a:spcPts val="4000"/>
              </a:lnSpc>
              <a:buFont typeface="Wingdings" pitchFamily="2" charset="2"/>
              <a:buChar char="u"/>
              <a:defRPr/>
            </a:pPr>
            <a:r>
              <a:rPr lang="zh-TW" altLang="en-US" sz="2800" b="1" u="sng" dirty="0">
                <a:solidFill>
                  <a:srgbClr val="000000"/>
                </a:solidFill>
                <a:ea typeface="標楷體" pitchFamily="65" charset="-120"/>
                <a:cs typeface="Times New Roman" pitchFamily="18" charset="0"/>
              </a:rPr>
              <a:t>說  明</a:t>
            </a:r>
            <a:r>
              <a:rPr lang="zh-TW" altLang="en-US" sz="2800" dirty="0">
                <a:solidFill>
                  <a:srgbClr val="000000"/>
                </a:solidFill>
                <a:ea typeface="標楷體" pitchFamily="65" charset="-120"/>
                <a:cs typeface="Times New Roman" pitchFamily="18" charset="0"/>
              </a:rPr>
              <a:t>：</a:t>
            </a:r>
            <a:endParaRPr lang="en-US" altLang="zh-TW" sz="2800" dirty="0">
              <a:solidFill>
                <a:srgbClr val="000000"/>
              </a:solidFill>
              <a:ea typeface="標楷體" pitchFamily="65" charset="-120"/>
              <a:cs typeface="Times New Roman" pitchFamily="18" charset="0"/>
            </a:endParaRPr>
          </a:p>
          <a:p>
            <a:pPr marL="2773363" indent="-2057400" eaLnBrk="0" hangingPunct="0">
              <a:lnSpc>
                <a:spcPts val="4000"/>
              </a:lnSpc>
              <a:defRPr/>
            </a:pPr>
            <a:r>
              <a:rPr lang="zh-TW" altLang="en-US" sz="2800" dirty="0">
                <a:solidFill>
                  <a:srgbClr val="000000"/>
                </a:solidFill>
                <a:ea typeface="標楷體" pitchFamily="65" charset="-120"/>
                <a:cs typeface="Times New Roman" pitchFamily="18" charset="0"/>
              </a:rPr>
              <a:t>補充保險費</a:t>
            </a:r>
            <a:r>
              <a:rPr lang="en-US" altLang="zh-TW" sz="2800" dirty="0">
                <a:solidFill>
                  <a:srgbClr val="000000"/>
                </a:solidFill>
                <a:ea typeface="標楷體" pitchFamily="65" charset="-120"/>
                <a:cs typeface="Times New Roman" pitchFamily="18" charset="0"/>
              </a:rPr>
              <a:t>=</a:t>
            </a:r>
            <a:r>
              <a:rPr lang="zh-TW" altLang="en-US" sz="2600" dirty="0">
                <a:solidFill>
                  <a:srgbClr val="000000"/>
                </a:solidFill>
                <a:ea typeface="標楷體" pitchFamily="65" charset="-120"/>
                <a:cs typeface="Times New Roman" pitchFamily="18" charset="0"/>
              </a:rPr>
              <a:t>（</a:t>
            </a:r>
            <a:r>
              <a:rPr lang="en-US" altLang="zh-TW" sz="2600" dirty="0">
                <a:solidFill>
                  <a:srgbClr val="000000"/>
                </a:solidFill>
                <a:ea typeface="標楷體" pitchFamily="65" charset="-120"/>
                <a:cs typeface="Times New Roman" pitchFamily="18" charset="0"/>
              </a:rPr>
              <a:t>5,000,000</a:t>
            </a:r>
            <a:r>
              <a:rPr lang="zh-TW" altLang="en-US" sz="2600" dirty="0">
                <a:solidFill>
                  <a:srgbClr val="000000"/>
                </a:solidFill>
                <a:ea typeface="標楷體" pitchFamily="65" charset="-120"/>
                <a:cs typeface="Times New Roman" pitchFamily="18" charset="0"/>
              </a:rPr>
              <a:t>－</a:t>
            </a:r>
            <a:r>
              <a:rPr lang="en-US" altLang="zh-TW" sz="2600" dirty="0">
                <a:solidFill>
                  <a:srgbClr val="000000"/>
                </a:solidFill>
                <a:ea typeface="標楷體" pitchFamily="65" charset="-120"/>
                <a:cs typeface="Times New Roman" pitchFamily="18" charset="0"/>
              </a:rPr>
              <a:t>4,200,000</a:t>
            </a:r>
            <a:r>
              <a:rPr lang="zh-TW" altLang="en-US" sz="2600" dirty="0">
                <a:solidFill>
                  <a:srgbClr val="000000"/>
                </a:solidFill>
                <a:ea typeface="標楷體" pitchFamily="65" charset="-120"/>
                <a:cs typeface="Times New Roman" pitchFamily="18" charset="0"/>
              </a:rPr>
              <a:t>）</a:t>
            </a:r>
            <a:r>
              <a:rPr lang="en-US" altLang="zh-TW" sz="2600" dirty="0" smtClean="0">
                <a:solidFill>
                  <a:srgbClr val="000000"/>
                </a:solidFill>
                <a:ea typeface="標楷體" pitchFamily="65" charset="-120"/>
                <a:cs typeface="Times New Roman" pitchFamily="18" charset="0"/>
              </a:rPr>
              <a:t>×1.91%</a:t>
            </a:r>
            <a:endParaRPr lang="en-US" altLang="zh-TW" sz="2600" dirty="0">
              <a:solidFill>
                <a:srgbClr val="000000"/>
              </a:solidFill>
              <a:ea typeface="標楷體" pitchFamily="65" charset="-120"/>
              <a:cs typeface="Times New Roman" pitchFamily="18" charset="0"/>
            </a:endParaRPr>
          </a:p>
          <a:p>
            <a:pPr marL="2773363" indent="-2057400" eaLnBrk="0" hangingPunct="0">
              <a:lnSpc>
                <a:spcPts val="4000"/>
              </a:lnSpc>
              <a:defRPr/>
            </a:pPr>
            <a:r>
              <a:rPr lang="en-US" altLang="zh-TW" sz="2600" dirty="0">
                <a:solidFill>
                  <a:srgbClr val="000000"/>
                </a:solidFill>
                <a:ea typeface="標楷體" pitchFamily="65" charset="-120"/>
                <a:cs typeface="Times New Roman" pitchFamily="18" charset="0"/>
              </a:rPr>
              <a:t>                      = </a:t>
            </a:r>
            <a:r>
              <a:rPr lang="en-US" altLang="zh-TW" sz="2600" dirty="0" smtClean="0">
                <a:solidFill>
                  <a:srgbClr val="000000"/>
                </a:solidFill>
                <a:ea typeface="標楷體" pitchFamily="65" charset="-120"/>
                <a:cs typeface="Times New Roman" pitchFamily="18" charset="0"/>
              </a:rPr>
              <a:t>15,280</a:t>
            </a:r>
            <a:r>
              <a:rPr lang="zh-TW" altLang="en-US" sz="2600" dirty="0">
                <a:solidFill>
                  <a:srgbClr val="000000"/>
                </a:solidFill>
                <a:ea typeface="標楷體" pitchFamily="65" charset="-120"/>
                <a:cs typeface="Times New Roman" pitchFamily="18" charset="0"/>
              </a:rPr>
              <a:t>元  </a:t>
            </a:r>
            <a:endParaRPr lang="zh-TW" altLang="en-US" sz="2600" dirty="0">
              <a:solidFill>
                <a:schemeClr val="tx1"/>
              </a:solidFill>
              <a:ea typeface="標楷體" pitchFamily="65" charset="-120"/>
              <a:cs typeface="Times New Roman" pitchFamily="18" charset="0"/>
            </a:endParaRPr>
          </a:p>
        </p:txBody>
      </p:sp>
      <p:sp>
        <p:nvSpPr>
          <p:cNvPr id="66563" name="Rectangle 1027"/>
          <p:cNvSpPr>
            <a:spLocks noChangeArrowheads="1"/>
          </p:cNvSpPr>
          <p:nvPr/>
        </p:nvSpPr>
        <p:spPr bwMode="auto">
          <a:xfrm>
            <a:off x="1258888" y="333375"/>
            <a:ext cx="7561262" cy="792163"/>
          </a:xfrm>
          <a:prstGeom prst="rect">
            <a:avLst/>
          </a:prstGeom>
          <a:noFill/>
          <a:ln w="9525">
            <a:noFill/>
            <a:miter lim="800000"/>
            <a:headEnd/>
            <a:tailEnd/>
          </a:ln>
        </p:spPr>
        <p:txBody>
          <a:bodyPr lIns="92075" tIns="46038" rIns="92075" bIns="46038" anchor="ctr"/>
          <a:lstStyle/>
          <a:p>
            <a:pPr algn="ctr"/>
            <a:r>
              <a:rPr kumimoji="0" lang="zh-TW" altLang="en-US" sz="4000" b="1">
                <a:latin typeface="微軟正黑體" pitchFamily="34" charset="-120"/>
                <a:ea typeface="微軟正黑體" pitchFamily="34" charset="-120"/>
              </a:rPr>
              <a:t>雇主</a:t>
            </a:r>
            <a:r>
              <a:rPr kumimoji="0" lang="zh-TW" altLang="en-US" sz="4000" b="1">
                <a:solidFill>
                  <a:srgbClr val="002060"/>
                </a:solidFill>
                <a:latin typeface="微軟正黑體" pitchFamily="34" charset="-120"/>
                <a:ea typeface="微軟正黑體" pitchFamily="34" charset="-120"/>
              </a:rPr>
              <a:t>的補充保險費收繳</a:t>
            </a:r>
            <a:r>
              <a:rPr kumimoji="0" lang="en-US" altLang="zh-TW" sz="4000" b="1">
                <a:solidFill>
                  <a:srgbClr val="002060"/>
                </a:solidFill>
                <a:latin typeface="微軟正黑體" pitchFamily="34" charset="-120"/>
                <a:ea typeface="微軟正黑體" pitchFamily="34" charset="-120"/>
              </a:rPr>
              <a:t>(</a:t>
            </a:r>
            <a:r>
              <a:rPr kumimoji="0" lang="zh-TW" altLang="en-US" sz="4000" b="1">
                <a:solidFill>
                  <a:srgbClr val="002060"/>
                </a:solidFill>
                <a:latin typeface="微軟正黑體" pitchFamily="34" charset="-120"/>
                <a:ea typeface="微軟正黑體" pitchFamily="34" charset="-120"/>
              </a:rPr>
              <a:t>案例二</a:t>
            </a:r>
            <a:r>
              <a:rPr kumimoji="0" lang="en-US" altLang="zh-TW" sz="4000" b="1">
                <a:solidFill>
                  <a:srgbClr val="002060"/>
                </a:solidFill>
                <a:latin typeface="微軟正黑體" pitchFamily="34" charset="-120"/>
                <a:ea typeface="微軟正黑體" pitchFamily="34" charset="-120"/>
              </a:rPr>
              <a:t>)</a:t>
            </a:r>
            <a:endParaRPr kumimoji="0" lang="en-US" altLang="zh-TW" sz="2400" b="1">
              <a:solidFill>
                <a:srgbClr val="FF0000"/>
              </a:solidFill>
              <a:latin typeface="微軟正黑體" pitchFamily="34" charset="-120"/>
              <a:ea typeface="微軟正黑體" pitchFamily="34" charset="-120"/>
            </a:endParaRPr>
          </a:p>
        </p:txBody>
      </p:sp>
      <p:sp>
        <p:nvSpPr>
          <p:cNvPr id="66564" name="矩形 8"/>
          <p:cNvSpPr>
            <a:spLocks noChangeArrowheads="1"/>
          </p:cNvSpPr>
          <p:nvPr/>
        </p:nvSpPr>
        <p:spPr bwMode="auto">
          <a:xfrm>
            <a:off x="755650" y="1557338"/>
            <a:ext cx="7704138" cy="584200"/>
          </a:xfrm>
          <a:prstGeom prst="rect">
            <a:avLst/>
          </a:prstGeom>
          <a:noFill/>
          <a:ln w="9525">
            <a:noFill/>
            <a:miter lim="800000"/>
            <a:headEnd/>
            <a:tailEnd/>
          </a:ln>
        </p:spPr>
        <p:txBody>
          <a:bodyPr>
            <a:spAutoFit/>
          </a:bodyPr>
          <a:lstStyle/>
          <a:p>
            <a:pPr eaLnBrk="0" hangingPunct="0"/>
            <a:r>
              <a:rPr lang="zh-TW" altLang="en-US" b="1">
                <a:solidFill>
                  <a:srgbClr val="7030A0"/>
                </a:solidFill>
                <a:ea typeface="標楷體" pitchFamily="65" charset="-120"/>
                <a:cs typeface="Times New Roman" pitchFamily="18" charset="0"/>
              </a:rPr>
              <a:t>當月薪資所得總額</a:t>
            </a:r>
            <a:r>
              <a:rPr lang="zh-TW" altLang="en-US" b="1" u="sng">
                <a:solidFill>
                  <a:srgbClr val="7030A0"/>
                </a:solidFill>
                <a:ea typeface="標楷體" pitchFamily="65" charset="-120"/>
                <a:cs typeface="Times New Roman" pitchFamily="18" charset="0"/>
              </a:rPr>
              <a:t>超過</a:t>
            </a:r>
            <a:r>
              <a:rPr lang="zh-TW" altLang="en-US" b="1">
                <a:solidFill>
                  <a:srgbClr val="7030A0"/>
                </a:solidFill>
                <a:ea typeface="標楷體" pitchFamily="65" charset="-120"/>
                <a:cs typeface="Times New Roman" pitchFamily="18" charset="0"/>
              </a:rPr>
              <a:t>當月投保金額總額</a:t>
            </a:r>
          </a:p>
        </p:txBody>
      </p:sp>
      <p:sp>
        <p:nvSpPr>
          <p:cNvPr id="10" name="投影片編號版面配置區 9"/>
          <p:cNvSpPr>
            <a:spLocks noGrp="1"/>
          </p:cNvSpPr>
          <p:nvPr>
            <p:ph type="sldNum" sz="quarter" idx="12"/>
          </p:nvPr>
        </p:nvSpPr>
        <p:spPr/>
        <p:txBody>
          <a:bodyPr/>
          <a:lstStyle/>
          <a:p>
            <a:pPr>
              <a:defRPr/>
            </a:pPr>
            <a:fld id="{ACDE2C1B-3823-4DA0-BBB1-49C000B4EECD}" type="slidenum">
              <a:rPr lang="zh-TW" altLang="en-US" smtClean="0"/>
              <a:pPr>
                <a:defRPr/>
              </a:pPr>
              <a:t>29</a:t>
            </a:fld>
            <a:endParaRPr lang="en-US" altLang="zh-TW"/>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1027"/>
          <p:cNvSpPr>
            <a:spLocks noChangeArrowheads="1"/>
          </p:cNvSpPr>
          <p:nvPr/>
        </p:nvSpPr>
        <p:spPr bwMode="auto">
          <a:xfrm>
            <a:off x="468313" y="2780929"/>
            <a:ext cx="8351837" cy="1440160"/>
          </a:xfrm>
          <a:prstGeom prst="rect">
            <a:avLst/>
          </a:prstGeom>
          <a:noFill/>
          <a:ln w="9525">
            <a:noFill/>
            <a:miter lim="800000"/>
            <a:headEnd/>
            <a:tailEnd/>
          </a:ln>
        </p:spPr>
        <p:txBody>
          <a:bodyPr lIns="92075" tIns="46038" rIns="92075" bIns="46038" anchor="ctr"/>
          <a:lstStyle/>
          <a:p>
            <a:r>
              <a:rPr kumimoji="0" lang="zh-TW" altLang="en-US" sz="3600" b="1" dirty="0">
                <a:solidFill>
                  <a:srgbClr val="002060"/>
                </a:solidFill>
                <a:latin typeface="標楷體" pitchFamily="65" charset="-120"/>
                <a:ea typeface="標楷體" pitchFamily="65" charset="-120"/>
              </a:rPr>
              <a:t>二代保險費</a:t>
            </a:r>
            <a:r>
              <a:rPr kumimoji="0" lang="en-US" altLang="zh-TW" sz="3600" b="1" dirty="0">
                <a:solidFill>
                  <a:srgbClr val="002060"/>
                </a:solidFill>
                <a:latin typeface="標楷體" pitchFamily="65" charset="-120"/>
                <a:ea typeface="標楷體" pitchFamily="65" charset="-120"/>
              </a:rPr>
              <a:t>= </a:t>
            </a:r>
            <a:r>
              <a:rPr kumimoji="0" lang="zh-TW" altLang="en-US" sz="3600" b="1" dirty="0">
                <a:solidFill>
                  <a:srgbClr val="009900"/>
                </a:solidFill>
                <a:latin typeface="標楷體" pitchFamily="65" charset="-120"/>
                <a:ea typeface="標楷體" pitchFamily="65" charset="-120"/>
              </a:rPr>
              <a:t>一般保險費   </a:t>
            </a:r>
            <a:r>
              <a:rPr kumimoji="0" lang="zh-TW" altLang="en-US" sz="3600" b="1" dirty="0">
                <a:solidFill>
                  <a:srgbClr val="FF0000"/>
                </a:solidFill>
                <a:latin typeface="標楷體" pitchFamily="65" charset="-120"/>
                <a:ea typeface="標楷體" pitchFamily="65" charset="-120"/>
              </a:rPr>
              <a:t>補充保險費</a:t>
            </a:r>
            <a:endParaRPr kumimoji="0" lang="en-US" altLang="zh-TW" sz="3600" b="1" dirty="0">
              <a:solidFill>
                <a:srgbClr val="FF0000"/>
              </a:solidFill>
              <a:latin typeface="標楷體" pitchFamily="65" charset="-120"/>
              <a:ea typeface="標楷體" pitchFamily="65" charset="-120"/>
            </a:endParaRPr>
          </a:p>
        </p:txBody>
      </p:sp>
      <p:sp>
        <p:nvSpPr>
          <p:cNvPr id="38915" name="標題 1"/>
          <p:cNvSpPr txBox="1">
            <a:spLocks/>
          </p:cNvSpPr>
          <p:nvPr/>
        </p:nvSpPr>
        <p:spPr bwMode="auto">
          <a:xfrm>
            <a:off x="468313" y="3068638"/>
            <a:ext cx="8131175" cy="865187"/>
          </a:xfrm>
          <a:prstGeom prst="rect">
            <a:avLst/>
          </a:prstGeom>
          <a:noFill/>
          <a:ln w="9525">
            <a:noFill/>
            <a:miter lim="800000"/>
            <a:headEnd/>
            <a:tailEnd/>
          </a:ln>
        </p:spPr>
        <p:txBody>
          <a:bodyPr/>
          <a:lstStyle/>
          <a:p>
            <a:pPr algn="ctr"/>
            <a:endParaRPr kumimoji="0" lang="zh-TW" altLang="en-US" sz="4400" b="1">
              <a:solidFill>
                <a:srgbClr val="002060"/>
              </a:solidFill>
              <a:latin typeface="Calibri" pitchFamily="34" charset="0"/>
            </a:endParaRPr>
          </a:p>
        </p:txBody>
      </p:sp>
      <p:sp>
        <p:nvSpPr>
          <p:cNvPr id="6" name="投影片編號版面配置區 5"/>
          <p:cNvSpPr>
            <a:spLocks noGrp="1"/>
          </p:cNvSpPr>
          <p:nvPr>
            <p:ph type="sldNum" sz="quarter" idx="12"/>
          </p:nvPr>
        </p:nvSpPr>
        <p:spPr/>
        <p:txBody>
          <a:bodyPr/>
          <a:lstStyle/>
          <a:p>
            <a:pPr>
              <a:defRPr/>
            </a:pPr>
            <a:fld id="{D233D121-456B-482D-8C6F-52DFB41A8DA2}" type="slidenum">
              <a:rPr lang="zh-TW" altLang="en-US"/>
              <a:pPr>
                <a:defRPr/>
              </a:pPr>
              <a:t>3</a:t>
            </a:fld>
            <a:endParaRPr lang="zh-TW" altLang="en-US"/>
          </a:p>
        </p:txBody>
      </p:sp>
      <p:sp>
        <p:nvSpPr>
          <p:cNvPr id="38917" name="矩形 4"/>
          <p:cNvSpPr>
            <a:spLocks noChangeArrowheads="1"/>
          </p:cNvSpPr>
          <p:nvPr/>
        </p:nvSpPr>
        <p:spPr bwMode="auto">
          <a:xfrm>
            <a:off x="5651500" y="3212976"/>
            <a:ext cx="647700" cy="646331"/>
          </a:xfrm>
          <a:prstGeom prst="rect">
            <a:avLst/>
          </a:prstGeom>
          <a:noFill/>
          <a:ln w="9525">
            <a:noFill/>
            <a:miter lim="800000"/>
            <a:headEnd/>
            <a:tailEnd/>
          </a:ln>
        </p:spPr>
        <p:txBody>
          <a:bodyPr wrap="square">
            <a:spAutoFit/>
          </a:bodyPr>
          <a:lstStyle/>
          <a:p>
            <a:r>
              <a:rPr lang="zh-TW" altLang="en-US" sz="3600" b="1" dirty="0">
                <a:ea typeface="標楷體" pitchFamily="65" charset="-120"/>
              </a:rPr>
              <a: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p:cNvSpPr>
            <a:spLocks noGrp="1"/>
          </p:cNvSpPr>
          <p:nvPr>
            <p:ph type="title"/>
          </p:nvPr>
        </p:nvSpPr>
        <p:spPr/>
        <p:txBody>
          <a:bodyPr/>
          <a:lstStyle/>
          <a:p>
            <a:r>
              <a:rPr lang="zh-TW" altLang="en-US" dirty="0" smtClean="0"/>
              <a:t>補充保費分攤</a:t>
            </a:r>
            <a:endParaRPr lang="zh-TW" altLang="en-US" dirty="0"/>
          </a:p>
        </p:txBody>
      </p:sp>
      <p:sp>
        <p:nvSpPr>
          <p:cNvPr id="7" name="內容版面配置區 6"/>
          <p:cNvSpPr>
            <a:spLocks noGrp="1"/>
          </p:cNvSpPr>
          <p:nvPr>
            <p:ph idx="1"/>
          </p:nvPr>
        </p:nvSpPr>
        <p:spPr/>
        <p:txBody>
          <a:bodyPr/>
          <a:lstStyle/>
          <a:p>
            <a:r>
              <a:rPr lang="zh-TW" altLang="en-US" sz="3600" dirty="0" smtClean="0">
                <a:latin typeface="MS Gothic" pitchFamily="49" charset="-128"/>
                <a:ea typeface="MS Gothic" pitchFamily="49" charset="-128"/>
              </a:rPr>
              <a:t>執行各項計畫，計畫所應負擔之補充保費分攤，請於</a:t>
            </a:r>
            <a:r>
              <a:rPr lang="zh-TW" altLang="en-US" sz="3600" dirty="0" smtClean="0">
                <a:solidFill>
                  <a:srgbClr val="990099"/>
                </a:solidFill>
                <a:latin typeface="MS Gothic" pitchFamily="49" charset="-128"/>
                <a:ea typeface="MS Gothic" pitchFamily="49" charset="-128"/>
              </a:rPr>
              <a:t>每月</a:t>
            </a:r>
            <a:r>
              <a:rPr lang="en-US" altLang="zh-TW" sz="3600" dirty="0" smtClean="0">
                <a:solidFill>
                  <a:srgbClr val="990099"/>
                </a:solidFill>
                <a:latin typeface="MS Gothic" pitchFamily="49" charset="-128"/>
                <a:ea typeface="MS Gothic" pitchFamily="49" charset="-128"/>
              </a:rPr>
              <a:t>20</a:t>
            </a:r>
            <a:r>
              <a:rPr lang="zh-TW" altLang="en-US" sz="3600" dirty="0" smtClean="0">
                <a:solidFill>
                  <a:srgbClr val="990099"/>
                </a:solidFill>
                <a:latin typeface="MS Gothic" pitchFamily="49" charset="-128"/>
                <a:ea typeface="MS Gothic" pitchFamily="49" charset="-128"/>
              </a:rPr>
              <a:t>日前提出</a:t>
            </a:r>
            <a:r>
              <a:rPr lang="zh-TW" altLang="en-US" sz="3600" dirty="0" smtClean="0">
                <a:latin typeface="MS Gothic" pitchFamily="49" charset="-128"/>
                <a:ea typeface="MS Gothic" pitchFamily="49" charset="-128"/>
              </a:rPr>
              <a:t>，</a:t>
            </a:r>
            <a:r>
              <a:rPr lang="en-US" altLang="zh-TW" sz="3600" dirty="0" smtClean="0">
                <a:solidFill>
                  <a:srgbClr val="990099"/>
                </a:solidFill>
                <a:latin typeface="MS Gothic" pitchFamily="49" charset="-128"/>
                <a:ea typeface="MS Gothic" pitchFamily="49" charset="-128"/>
              </a:rPr>
              <a:t>25</a:t>
            </a:r>
            <a:r>
              <a:rPr lang="zh-TW" altLang="en-US" sz="3600" dirty="0" smtClean="0">
                <a:solidFill>
                  <a:srgbClr val="990099"/>
                </a:solidFill>
                <a:latin typeface="MS Gothic" pitchFamily="49" charset="-128"/>
                <a:ea typeface="MS Gothic" pitchFamily="49" charset="-128"/>
              </a:rPr>
              <a:t>日前</a:t>
            </a:r>
            <a:r>
              <a:rPr lang="zh-TW" altLang="en-US" sz="3600" dirty="0" smtClean="0">
                <a:latin typeface="MS Gothic" pitchFamily="49" charset="-128"/>
                <a:ea typeface="MS Gothic" pitchFamily="49" charset="-128"/>
              </a:rPr>
              <a:t>至會計室領取補充保費機關支出分攤表。</a:t>
            </a:r>
            <a:endParaRPr lang="en-US" altLang="zh-TW" sz="3600" dirty="0" smtClean="0">
              <a:latin typeface="MS Gothic" pitchFamily="49" charset="-128"/>
              <a:ea typeface="MS Gothic" pitchFamily="49" charset="-128"/>
            </a:endParaRPr>
          </a:p>
          <a:p>
            <a:pPr>
              <a:buNone/>
            </a:pPr>
            <a:endParaRPr lang="en-US" altLang="zh-TW" sz="2800" dirty="0" smtClean="0">
              <a:latin typeface="MS Gothic" pitchFamily="49" charset="-128"/>
              <a:ea typeface="MS Gothic" pitchFamily="49" charset="-128"/>
            </a:endParaRPr>
          </a:p>
          <a:p>
            <a:r>
              <a:rPr lang="zh-TW" altLang="en-US" sz="3600" dirty="0" smtClean="0">
                <a:latin typeface="MS Gothic" pitchFamily="49" charset="-128"/>
                <a:ea typeface="MS Gothic" pitchFamily="49" charset="-128"/>
              </a:rPr>
              <a:t>超過上述期限，</a:t>
            </a:r>
            <a:r>
              <a:rPr lang="zh-TW" altLang="en-US" sz="3600" dirty="0" smtClean="0">
                <a:solidFill>
                  <a:srgbClr val="990099"/>
                </a:solidFill>
                <a:latin typeface="MS Gothic" pitchFamily="49" charset="-128"/>
                <a:ea typeface="MS Gothic" pitchFamily="49" charset="-128"/>
              </a:rPr>
              <a:t>當月份不再更新原分攤表</a:t>
            </a:r>
            <a:r>
              <a:rPr lang="zh-TW" altLang="en-US" sz="3600" dirty="0" smtClean="0">
                <a:latin typeface="MS Gothic" pitchFamily="49" charset="-128"/>
                <a:ea typeface="MS Gothic" pitchFamily="49" charset="-128"/>
              </a:rPr>
              <a:t>，一律改在次月再分攤。</a:t>
            </a:r>
            <a:endParaRPr lang="zh-TW" altLang="en-US" sz="3600" dirty="0">
              <a:latin typeface="MS Gothic" pitchFamily="49" charset="-128"/>
              <a:ea typeface="MS Gothic" pitchFamily="49" charset="-128"/>
            </a:endParaRPr>
          </a:p>
        </p:txBody>
      </p:sp>
      <p:sp>
        <p:nvSpPr>
          <p:cNvPr id="5" name="投影片編號版面配置區 4"/>
          <p:cNvSpPr>
            <a:spLocks noGrp="1"/>
          </p:cNvSpPr>
          <p:nvPr>
            <p:ph type="sldNum" sz="quarter" idx="12"/>
          </p:nvPr>
        </p:nvSpPr>
        <p:spPr/>
        <p:txBody>
          <a:bodyPr/>
          <a:lstStyle/>
          <a:p>
            <a:pPr>
              <a:defRPr/>
            </a:pPr>
            <a:fld id="{9CD14BD4-6393-4784-8DE7-3985445D5C08}" type="slidenum">
              <a:rPr lang="zh-TW" altLang="en-US" smtClean="0"/>
              <a:pPr>
                <a:defRPr/>
              </a:pPr>
              <a:t>30</a:t>
            </a:fld>
            <a:endParaRPr lang="en-US" altLang="zh-TW"/>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0" name="內容版面配置區 2"/>
          <p:cNvSpPr>
            <a:spLocks noGrp="1"/>
          </p:cNvSpPr>
          <p:nvPr>
            <p:ph idx="4294967295"/>
          </p:nvPr>
        </p:nvSpPr>
        <p:spPr>
          <a:xfrm>
            <a:off x="971550" y="1557338"/>
            <a:ext cx="7200900" cy="4679950"/>
          </a:xfrm>
        </p:spPr>
        <p:txBody>
          <a:bodyPr/>
          <a:lstStyle/>
          <a:p>
            <a:pPr>
              <a:buFont typeface="Wingdings 2" pitchFamily="18" charset="2"/>
              <a:buNone/>
            </a:pPr>
            <a:endParaRPr lang="en-US" altLang="zh-TW" smtClean="0">
              <a:latin typeface="Times New Roman" pitchFamily="18" charset="0"/>
              <a:ea typeface="標楷體" pitchFamily="65" charset="-120"/>
              <a:cs typeface="Times New Roman" pitchFamily="18" charset="0"/>
            </a:endParaRPr>
          </a:p>
          <a:p>
            <a:pPr>
              <a:buFont typeface="Wingdings 2" pitchFamily="18" charset="2"/>
              <a:buNone/>
            </a:pPr>
            <a:endParaRPr lang="en-US" altLang="zh-TW" smtClean="0">
              <a:latin typeface="Times New Roman" pitchFamily="18" charset="0"/>
              <a:ea typeface="標楷體" pitchFamily="65" charset="-120"/>
              <a:cs typeface="Times New Roman" pitchFamily="18" charset="0"/>
            </a:endParaRPr>
          </a:p>
          <a:p>
            <a:pPr>
              <a:buFont typeface="Wingdings 2" pitchFamily="18" charset="2"/>
              <a:buNone/>
            </a:pPr>
            <a:r>
              <a:rPr lang="zh-TW" altLang="en-US" sz="5400" smtClean="0">
                <a:latin typeface="標楷體" pitchFamily="65" charset="-120"/>
                <a:ea typeface="標楷體" pitchFamily="65" charset="-120"/>
                <a:cs typeface="Times New Roman" pitchFamily="18" charset="0"/>
              </a:rPr>
              <a:t>      </a:t>
            </a:r>
            <a:r>
              <a:rPr lang="zh-TW" altLang="en-US" sz="5400" b="1" smtClean="0">
                <a:solidFill>
                  <a:srgbClr val="0070C0"/>
                </a:solidFill>
                <a:latin typeface="標楷體" pitchFamily="65" charset="-120"/>
                <a:ea typeface="標楷體" pitchFamily="65" charset="-120"/>
                <a:cs typeface="Times New Roman" pitchFamily="18" charset="0"/>
              </a:rPr>
              <a:t>報告完畢</a:t>
            </a:r>
            <a:endParaRPr lang="en-US" altLang="zh-TW" sz="5400" b="1" smtClean="0">
              <a:solidFill>
                <a:srgbClr val="0070C0"/>
              </a:solidFill>
              <a:latin typeface="標楷體" pitchFamily="65" charset="-120"/>
              <a:ea typeface="標楷體" pitchFamily="65" charset="-120"/>
              <a:cs typeface="Times New Roman" pitchFamily="18" charset="0"/>
            </a:endParaRPr>
          </a:p>
          <a:p>
            <a:pPr>
              <a:buFont typeface="Wingdings 2" pitchFamily="18" charset="2"/>
              <a:buNone/>
            </a:pPr>
            <a:r>
              <a:rPr lang="zh-TW" altLang="en-US" sz="5400" b="1" smtClean="0">
                <a:solidFill>
                  <a:srgbClr val="0070C0"/>
                </a:solidFill>
                <a:latin typeface="標楷體" pitchFamily="65" charset="-120"/>
                <a:ea typeface="標楷體" pitchFamily="65" charset="-120"/>
                <a:cs typeface="Times New Roman" pitchFamily="18" charset="0"/>
              </a:rPr>
              <a:t>      謝謝聆聽</a:t>
            </a:r>
            <a:r>
              <a:rPr lang="zh-TW" altLang="zh-TW" sz="5400" b="1" smtClean="0">
                <a:solidFill>
                  <a:srgbClr val="0070C0"/>
                </a:solidFill>
                <a:latin typeface="標楷體" pitchFamily="65" charset="-120"/>
                <a:ea typeface="標楷體" pitchFamily="65" charset="-120"/>
                <a:cs typeface="Times New Roman" pitchFamily="18" charset="0"/>
              </a:rPr>
              <a:t> </a:t>
            </a:r>
          </a:p>
          <a:p>
            <a:endParaRPr lang="zh-TW" altLang="en-US" smtClean="0">
              <a:latin typeface="Times New Roman" pitchFamily="18" charset="0"/>
              <a:cs typeface="Times New Roman" pitchFamily="18" charset="0"/>
            </a:endParaRPr>
          </a:p>
        </p:txBody>
      </p:sp>
      <p:sp>
        <p:nvSpPr>
          <p:cNvPr id="6" name="投影片編號版面配置區 5"/>
          <p:cNvSpPr txBox="1">
            <a:spLocks noGrp="1"/>
          </p:cNvSpPr>
          <p:nvPr/>
        </p:nvSpPr>
        <p:spPr>
          <a:xfrm>
            <a:off x="8101013" y="6308725"/>
            <a:ext cx="762000" cy="365125"/>
          </a:xfrm>
          <a:prstGeom prst="rect">
            <a:avLst/>
          </a:prstGeom>
          <a:noFill/>
        </p:spPr>
        <p:txBody>
          <a:bodyPr lIns="0" tIns="0" rIns="0" bIns="0" anchor="b"/>
          <a:lstStyle/>
          <a:p>
            <a:pPr algn="r">
              <a:defRPr/>
            </a:pPr>
            <a:fld id="{2F70AFE2-230F-4A0A-BE62-7B4665AA9146}" type="slidenum">
              <a:rPr kumimoji="0" lang="zh-TW" altLang="en-US" sz="1200">
                <a:solidFill>
                  <a:schemeClr val="tx2">
                    <a:shade val="90000"/>
                  </a:schemeClr>
                </a:solidFill>
                <a:latin typeface="Arial" pitchFamily="34" charset="0"/>
                <a:ea typeface="+mn-ea"/>
              </a:rPr>
              <a:pPr algn="r">
                <a:defRPr/>
              </a:pPr>
              <a:t>31</a:t>
            </a:fld>
            <a:endParaRPr kumimoji="0" lang="en-US" altLang="zh-TW" sz="1200">
              <a:solidFill>
                <a:schemeClr val="tx2">
                  <a:shade val="90000"/>
                </a:schemeClr>
              </a:solidFill>
              <a:latin typeface="Arial" pitchFamily="34" charset="0"/>
              <a:ea typeface="+mn-ea"/>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AutoShape 3"/>
          <p:cNvSpPr>
            <a:spLocks noChangeArrowheads="1"/>
          </p:cNvSpPr>
          <p:nvPr/>
        </p:nvSpPr>
        <p:spPr bwMode="auto">
          <a:xfrm>
            <a:off x="684213" y="4437063"/>
            <a:ext cx="7993062" cy="1871662"/>
          </a:xfrm>
          <a:prstGeom prst="roundRect">
            <a:avLst>
              <a:gd name="adj" fmla="val 7542"/>
            </a:avLst>
          </a:prstGeom>
          <a:noFill/>
          <a:ln w="38100" algn="ctr">
            <a:solidFill>
              <a:srgbClr val="0000FF"/>
            </a:solidFill>
            <a:round/>
            <a:headEnd/>
            <a:tailEnd/>
          </a:ln>
        </p:spPr>
        <p:txBody>
          <a:bodyPr bIns="10800" anchor="ctr"/>
          <a:lstStyle/>
          <a:p>
            <a:pPr defTabSz="533400">
              <a:spcBef>
                <a:spcPct val="15000"/>
              </a:spcBef>
              <a:buFont typeface="Wingdings" pitchFamily="2" charset="2"/>
              <a:buChar char="u"/>
            </a:pPr>
            <a:r>
              <a:rPr kumimoji="0" lang="en-US" altLang="zh-TW" sz="2800" dirty="0">
                <a:solidFill>
                  <a:schemeClr val="tx1"/>
                </a:solidFill>
                <a:latin typeface="華康正顏楷體W5"/>
                <a:ea typeface="華康正顏楷體W5"/>
                <a:cs typeface="華康正顏楷體W5"/>
              </a:rPr>
              <a:t>【</a:t>
            </a:r>
            <a:r>
              <a:rPr kumimoji="0" lang="zh-TW" altLang="en-US" sz="2800" dirty="0">
                <a:solidFill>
                  <a:srgbClr val="990099"/>
                </a:solidFill>
                <a:latin typeface="標楷體" pitchFamily="65" charset="-120"/>
                <a:ea typeface="標楷體" pitchFamily="65" charset="-120"/>
                <a:cs typeface="華康正顏楷體W5"/>
              </a:rPr>
              <a:t>雇主支付薪資總額</a:t>
            </a:r>
            <a:r>
              <a:rPr kumimoji="0" lang="en-US" altLang="zh-TW" sz="2800" dirty="0">
                <a:solidFill>
                  <a:srgbClr val="990099"/>
                </a:solidFill>
                <a:latin typeface="標楷體" pitchFamily="65" charset="-120"/>
                <a:ea typeface="標楷體" pitchFamily="65" charset="-120"/>
                <a:cs typeface="華康正顏楷體W5"/>
              </a:rPr>
              <a:t>(</a:t>
            </a:r>
            <a:r>
              <a:rPr kumimoji="0" lang="zh-TW" altLang="en-US" sz="2800" dirty="0">
                <a:solidFill>
                  <a:srgbClr val="990099"/>
                </a:solidFill>
                <a:latin typeface="標楷體" pitchFamily="65" charset="-120"/>
                <a:ea typeface="標楷體" pitchFamily="65" charset="-120"/>
                <a:cs typeface="華康正顏楷體W5"/>
              </a:rPr>
              <a:t>所得格式</a:t>
            </a:r>
            <a:r>
              <a:rPr kumimoji="0" lang="en-US" altLang="zh-TW" sz="2800" dirty="0">
                <a:solidFill>
                  <a:srgbClr val="990099"/>
                </a:solidFill>
                <a:latin typeface="標楷體" pitchFamily="65" charset="-120"/>
                <a:ea typeface="標楷體" pitchFamily="65" charset="-120"/>
                <a:cs typeface="華康正顏楷體W5"/>
              </a:rPr>
              <a:t>50)-</a:t>
            </a:r>
            <a:r>
              <a:rPr kumimoji="0" lang="zh-TW" altLang="en-US" sz="2800" dirty="0">
                <a:solidFill>
                  <a:srgbClr val="990099"/>
                </a:solidFill>
                <a:latin typeface="標楷體" pitchFamily="65" charset="-120"/>
                <a:ea typeface="標楷體" pitchFamily="65" charset="-120"/>
                <a:cs typeface="華康正顏楷體W5"/>
              </a:rPr>
              <a:t>受僱員工投</a:t>
            </a:r>
            <a:r>
              <a:rPr kumimoji="0" lang="en-US" altLang="zh-TW" sz="2800" dirty="0">
                <a:solidFill>
                  <a:srgbClr val="990099"/>
                </a:solidFill>
                <a:latin typeface="標楷體" pitchFamily="65" charset="-120"/>
                <a:ea typeface="標楷體" pitchFamily="65" charset="-120"/>
                <a:cs typeface="華康正顏楷體W5"/>
              </a:rPr>
              <a:t/>
            </a:r>
            <a:br>
              <a:rPr kumimoji="0" lang="en-US" altLang="zh-TW" sz="2800" dirty="0">
                <a:solidFill>
                  <a:srgbClr val="990099"/>
                </a:solidFill>
                <a:latin typeface="標楷體" pitchFamily="65" charset="-120"/>
                <a:ea typeface="標楷體" pitchFamily="65" charset="-120"/>
                <a:cs typeface="華康正顏楷體W5"/>
              </a:rPr>
            </a:br>
            <a:r>
              <a:rPr kumimoji="0" lang="en-US" altLang="zh-TW" sz="2800" dirty="0">
                <a:solidFill>
                  <a:srgbClr val="990099"/>
                </a:solidFill>
                <a:latin typeface="標楷體" pitchFamily="65" charset="-120"/>
                <a:ea typeface="標楷體" pitchFamily="65" charset="-120"/>
                <a:cs typeface="華康正顏楷體W5"/>
              </a:rPr>
              <a:t>   </a:t>
            </a:r>
            <a:r>
              <a:rPr kumimoji="0" lang="zh-TW" altLang="en-US" sz="2800" dirty="0">
                <a:solidFill>
                  <a:srgbClr val="990099"/>
                </a:solidFill>
                <a:latin typeface="標楷體" pitchFamily="65" charset="-120"/>
                <a:ea typeface="標楷體" pitchFamily="65" charset="-120"/>
                <a:cs typeface="華康正顏楷體W5"/>
              </a:rPr>
              <a:t>保金額總額</a:t>
            </a:r>
            <a:r>
              <a:rPr kumimoji="0" lang="en-US" altLang="zh-TW" sz="2800" dirty="0">
                <a:solidFill>
                  <a:srgbClr val="990099"/>
                </a:solidFill>
                <a:latin typeface="標楷體" pitchFamily="65" charset="-120"/>
                <a:ea typeface="標楷體" pitchFamily="65" charset="-120"/>
                <a:cs typeface="華康正顏楷體W5"/>
              </a:rPr>
              <a:t>) ×</a:t>
            </a:r>
            <a:r>
              <a:rPr kumimoji="0" lang="zh-TW" altLang="zh-TW" sz="2800" dirty="0">
                <a:solidFill>
                  <a:srgbClr val="990099"/>
                </a:solidFill>
                <a:latin typeface="標楷體" pitchFamily="65" charset="-120"/>
                <a:ea typeface="標楷體" pitchFamily="65" charset="-120"/>
                <a:cs typeface="華康正顏楷體W5"/>
              </a:rPr>
              <a:t>補充保費之費率</a:t>
            </a:r>
            <a:r>
              <a:rPr kumimoji="0" lang="zh-TW" altLang="zh-TW" sz="2800" dirty="0" smtClean="0">
                <a:solidFill>
                  <a:srgbClr val="990099"/>
                </a:solidFill>
                <a:latin typeface="標楷體" pitchFamily="65" charset="-120"/>
                <a:ea typeface="標楷體" pitchFamily="65" charset="-120"/>
                <a:cs typeface="華康正顏楷體W5"/>
              </a:rPr>
              <a:t>（</a:t>
            </a:r>
            <a:r>
              <a:rPr kumimoji="0" lang="en-US" altLang="zh-TW" sz="2800" dirty="0" smtClean="0">
                <a:solidFill>
                  <a:srgbClr val="990099"/>
                </a:solidFill>
                <a:latin typeface="標楷體" pitchFamily="65" charset="-120"/>
                <a:ea typeface="標楷體" pitchFamily="65" charset="-120"/>
                <a:cs typeface="華康正顏楷體W5"/>
              </a:rPr>
              <a:t>1.91</a:t>
            </a:r>
            <a:r>
              <a:rPr kumimoji="0" lang="zh-TW" altLang="zh-TW" sz="2800" dirty="0" smtClean="0">
                <a:solidFill>
                  <a:srgbClr val="990099"/>
                </a:solidFill>
                <a:latin typeface="標楷體" pitchFamily="65" charset="-120"/>
                <a:ea typeface="標楷體" pitchFamily="65" charset="-120"/>
                <a:cs typeface="華康正顏楷體W5"/>
              </a:rPr>
              <a:t>%）</a:t>
            </a:r>
            <a:r>
              <a:rPr kumimoji="0" lang="en-US" altLang="zh-TW" sz="2800" dirty="0" smtClean="0">
                <a:solidFill>
                  <a:srgbClr val="990099"/>
                </a:solidFill>
                <a:latin typeface="標楷體" pitchFamily="65" charset="-120"/>
                <a:ea typeface="標楷體" pitchFamily="65" charset="-120"/>
                <a:cs typeface="華康正顏楷體W5"/>
              </a:rPr>
              <a:t>】</a:t>
            </a:r>
            <a:endParaRPr kumimoji="0" lang="zh-TW" altLang="en-US" sz="2800" dirty="0">
              <a:solidFill>
                <a:srgbClr val="990099"/>
              </a:solidFill>
              <a:latin typeface="標楷體" pitchFamily="65" charset="-120"/>
              <a:ea typeface="標楷體" pitchFamily="65" charset="-120"/>
              <a:cs typeface="華康正顏楷體W5"/>
            </a:endParaRPr>
          </a:p>
          <a:p>
            <a:pPr algn="ctr" defTabSz="533400">
              <a:spcBef>
                <a:spcPct val="15000"/>
              </a:spcBef>
              <a:buFont typeface="Wingdings" pitchFamily="2" charset="2"/>
              <a:buChar char="u"/>
            </a:pPr>
            <a:r>
              <a:rPr kumimoji="0" lang="zh-TW" altLang="en-US" sz="2800" dirty="0">
                <a:solidFill>
                  <a:schemeClr val="tx1"/>
                </a:solidFill>
                <a:latin typeface="華康正顏楷體W5"/>
                <a:ea typeface="華康正顏楷體W5"/>
                <a:cs typeface="華康正顏楷體W5"/>
              </a:rPr>
              <a:t>補充保險費收取方式</a:t>
            </a:r>
            <a:r>
              <a:rPr kumimoji="0" lang="en-US" altLang="zh-TW" sz="2800" dirty="0">
                <a:solidFill>
                  <a:schemeClr val="tx1"/>
                </a:solidFill>
                <a:latin typeface="華康正顏楷體W5"/>
                <a:ea typeface="華康正顏楷體W5"/>
                <a:cs typeface="華康正顏楷體W5"/>
              </a:rPr>
              <a:t>-</a:t>
            </a:r>
            <a:r>
              <a:rPr kumimoji="0" lang="zh-TW" altLang="en-US" sz="2800" dirty="0">
                <a:solidFill>
                  <a:schemeClr val="tx1"/>
                </a:solidFill>
                <a:latin typeface="華康正顏楷體W5"/>
                <a:ea typeface="華康正顏楷體W5"/>
                <a:cs typeface="華康正顏楷體W5"/>
              </a:rPr>
              <a:t>雇主自行計算後按月繳納</a:t>
            </a:r>
            <a:endParaRPr kumimoji="0" lang="en-US" altLang="zh-TW" sz="2800" dirty="0">
              <a:solidFill>
                <a:schemeClr val="tx1"/>
              </a:solidFill>
              <a:latin typeface="華康正顏楷體W5"/>
              <a:ea typeface="華康正顏楷體W5"/>
              <a:cs typeface="華康正顏楷體W5"/>
            </a:endParaRPr>
          </a:p>
        </p:txBody>
      </p:sp>
      <p:sp>
        <p:nvSpPr>
          <p:cNvPr id="39939" name="AutoShape 4"/>
          <p:cNvSpPr>
            <a:spLocks noChangeArrowheads="1"/>
          </p:cNvSpPr>
          <p:nvPr/>
        </p:nvSpPr>
        <p:spPr bwMode="auto">
          <a:xfrm>
            <a:off x="468313" y="4076700"/>
            <a:ext cx="2087562" cy="576263"/>
          </a:xfrm>
          <a:prstGeom prst="roundRect">
            <a:avLst>
              <a:gd name="adj" fmla="val 16667"/>
            </a:avLst>
          </a:prstGeom>
          <a:solidFill>
            <a:srgbClr val="0000FF"/>
          </a:solidFill>
          <a:ln w="9525" algn="ctr">
            <a:noFill/>
            <a:round/>
            <a:headEnd/>
            <a:tailEnd/>
          </a:ln>
        </p:spPr>
        <p:txBody>
          <a:bodyPr wrap="none" anchor="ctr"/>
          <a:lstStyle/>
          <a:p>
            <a:pPr algn="ctr"/>
            <a:r>
              <a:rPr kumimoji="0" lang="zh-TW" altLang="en-US" sz="2800" dirty="0" smtClean="0">
                <a:solidFill>
                  <a:schemeClr val="bg1"/>
                </a:solidFill>
                <a:latin typeface="華康正顏楷體W5"/>
                <a:ea typeface="華康正顏楷體W5"/>
                <a:cs typeface="華康正顏楷體W5"/>
              </a:rPr>
              <a:t>單位負擔</a:t>
            </a:r>
            <a:endParaRPr kumimoji="0" lang="zh-TW" altLang="en-US" sz="2800" dirty="0">
              <a:solidFill>
                <a:schemeClr val="bg1"/>
              </a:solidFill>
              <a:latin typeface="華康正顏楷體W5"/>
              <a:ea typeface="華康正顏楷體W5"/>
              <a:cs typeface="華康正顏楷體W5"/>
            </a:endParaRPr>
          </a:p>
        </p:txBody>
      </p:sp>
      <p:sp>
        <p:nvSpPr>
          <p:cNvPr id="39940" name="AutoShape 5"/>
          <p:cNvSpPr>
            <a:spLocks noChangeArrowheads="1"/>
          </p:cNvSpPr>
          <p:nvPr/>
        </p:nvSpPr>
        <p:spPr bwMode="auto">
          <a:xfrm>
            <a:off x="684213" y="2781300"/>
            <a:ext cx="7991475" cy="1014413"/>
          </a:xfrm>
          <a:prstGeom prst="roundRect">
            <a:avLst>
              <a:gd name="adj" fmla="val 6917"/>
            </a:avLst>
          </a:prstGeom>
          <a:noFill/>
          <a:ln w="38100" algn="ctr">
            <a:solidFill>
              <a:srgbClr val="800000"/>
            </a:solidFill>
            <a:round/>
            <a:headEnd/>
            <a:tailEnd/>
          </a:ln>
        </p:spPr>
        <p:txBody>
          <a:bodyPr rIns="54000" bIns="10800" anchor="ctr"/>
          <a:lstStyle/>
          <a:p>
            <a:pPr marL="268288" indent="-268288" algn="ctr">
              <a:spcBef>
                <a:spcPct val="15000"/>
              </a:spcBef>
              <a:buFont typeface="Wingdings" pitchFamily="2" charset="2"/>
              <a:buChar char="u"/>
            </a:pPr>
            <a:r>
              <a:rPr kumimoji="0" lang="zh-TW" altLang="en-US" sz="2800" dirty="0" smtClean="0">
                <a:solidFill>
                  <a:schemeClr val="tx1"/>
                </a:solidFill>
                <a:latin typeface="華康正顏楷體W5"/>
                <a:ea typeface="華康正顏楷體W5"/>
                <a:cs typeface="華康正顏楷體W5"/>
              </a:rPr>
              <a:t>單位負擔</a:t>
            </a:r>
            <a:r>
              <a:rPr kumimoji="0" lang="en-US" altLang="zh-TW" sz="2800" dirty="0" smtClean="0">
                <a:solidFill>
                  <a:schemeClr val="tx1"/>
                </a:solidFill>
                <a:latin typeface="華康正顏楷體W5"/>
                <a:ea typeface="華康正顏楷體W5"/>
                <a:cs typeface="華康正顏楷體W5"/>
              </a:rPr>
              <a:t>+</a:t>
            </a:r>
            <a:r>
              <a:rPr kumimoji="0" lang="zh-TW" altLang="en-US" sz="2800" dirty="0" smtClean="0">
                <a:solidFill>
                  <a:schemeClr val="tx1"/>
                </a:solidFill>
                <a:latin typeface="華康正顏楷體W5"/>
                <a:ea typeface="華康正顏楷體W5"/>
                <a:cs typeface="華康正顏楷體W5"/>
              </a:rPr>
              <a:t>個人負擔</a:t>
            </a:r>
            <a:endParaRPr kumimoji="0" lang="zh-TW" altLang="en-US" sz="2800" dirty="0">
              <a:solidFill>
                <a:schemeClr val="tx1"/>
              </a:solidFill>
              <a:latin typeface="華康正顏楷體W5"/>
              <a:ea typeface="華康正顏楷體W5"/>
              <a:cs typeface="華康正顏楷體W5"/>
            </a:endParaRPr>
          </a:p>
        </p:txBody>
      </p:sp>
      <p:sp>
        <p:nvSpPr>
          <p:cNvPr id="39941" name="AutoShape 6"/>
          <p:cNvSpPr>
            <a:spLocks noChangeArrowheads="1"/>
          </p:cNvSpPr>
          <p:nvPr/>
        </p:nvSpPr>
        <p:spPr bwMode="auto">
          <a:xfrm>
            <a:off x="468313" y="2349500"/>
            <a:ext cx="2159000" cy="609600"/>
          </a:xfrm>
          <a:prstGeom prst="roundRect">
            <a:avLst>
              <a:gd name="adj" fmla="val 16667"/>
            </a:avLst>
          </a:prstGeom>
          <a:solidFill>
            <a:srgbClr val="76003B"/>
          </a:solidFill>
          <a:ln w="9525" algn="ctr">
            <a:noFill/>
            <a:round/>
            <a:headEnd/>
            <a:tailEnd/>
          </a:ln>
        </p:spPr>
        <p:txBody>
          <a:bodyPr wrap="none" anchor="ctr"/>
          <a:lstStyle/>
          <a:p>
            <a:pPr algn="ctr"/>
            <a:r>
              <a:rPr kumimoji="0" lang="zh-TW" altLang="en-US" sz="2800" dirty="0" smtClean="0">
                <a:solidFill>
                  <a:schemeClr val="bg1"/>
                </a:solidFill>
                <a:latin typeface="華康正顏楷體W5"/>
                <a:ea typeface="華康正顏楷體W5"/>
                <a:cs typeface="華康正顏楷體W5"/>
              </a:rPr>
              <a:t>補充保險費</a:t>
            </a:r>
            <a:endParaRPr kumimoji="0" lang="zh-TW" altLang="en-US" sz="2800" dirty="0">
              <a:solidFill>
                <a:schemeClr val="bg1"/>
              </a:solidFill>
              <a:latin typeface="華康正顏楷體W5"/>
              <a:ea typeface="華康正顏楷體W5"/>
              <a:cs typeface="華康正顏楷體W5"/>
            </a:endParaRPr>
          </a:p>
        </p:txBody>
      </p:sp>
      <p:sp>
        <p:nvSpPr>
          <p:cNvPr id="39942" name="Rectangle 7"/>
          <p:cNvSpPr>
            <a:spLocks noChangeArrowheads="1"/>
          </p:cNvSpPr>
          <p:nvPr/>
        </p:nvSpPr>
        <p:spPr bwMode="auto">
          <a:xfrm>
            <a:off x="755650" y="1484313"/>
            <a:ext cx="7704138" cy="523875"/>
          </a:xfrm>
          <a:prstGeom prst="rect">
            <a:avLst/>
          </a:prstGeom>
          <a:noFill/>
          <a:ln w="63500" cmpd="dbl">
            <a:solidFill>
              <a:srgbClr val="FF0000"/>
            </a:solidFill>
            <a:miter lim="800000"/>
            <a:headEnd/>
            <a:tailEnd/>
          </a:ln>
        </p:spPr>
        <p:txBody>
          <a:bodyPr>
            <a:spAutoFit/>
          </a:bodyPr>
          <a:lstStyle/>
          <a:p>
            <a:pPr algn="ctr"/>
            <a:r>
              <a:rPr kumimoji="0" lang="zh-TW" altLang="en-US" sz="2800">
                <a:solidFill>
                  <a:schemeClr val="tx1"/>
                </a:solidFill>
                <a:latin typeface="華康正顏楷體W5"/>
                <a:ea typeface="華康正顏楷體W5"/>
                <a:cs typeface="華康正顏楷體W5"/>
              </a:rPr>
              <a:t>二代健保費</a:t>
            </a:r>
            <a:r>
              <a:rPr kumimoji="0" lang="en-US" altLang="zh-TW" sz="2800">
                <a:solidFill>
                  <a:schemeClr val="tx1"/>
                </a:solidFill>
                <a:latin typeface="華康正顏楷體W5"/>
                <a:ea typeface="華康正顏楷體W5"/>
                <a:cs typeface="華康正顏楷體W5"/>
              </a:rPr>
              <a:t>= </a:t>
            </a:r>
            <a:r>
              <a:rPr kumimoji="0" lang="zh-TW" altLang="en-US" sz="2800">
                <a:solidFill>
                  <a:schemeClr val="tx1"/>
                </a:solidFill>
                <a:latin typeface="華康正顏楷體W5"/>
                <a:ea typeface="華康正顏楷體W5"/>
                <a:cs typeface="華康正顏楷體W5"/>
              </a:rPr>
              <a:t>一般保險費 </a:t>
            </a:r>
            <a:r>
              <a:rPr kumimoji="0" lang="en-US" altLang="zh-TW" sz="2800">
                <a:solidFill>
                  <a:schemeClr val="tx1"/>
                </a:solidFill>
                <a:latin typeface="華康正顏楷體W5"/>
                <a:ea typeface="華康正顏楷體W5"/>
                <a:cs typeface="華康正顏楷體W5"/>
              </a:rPr>
              <a:t>+ </a:t>
            </a:r>
            <a:r>
              <a:rPr kumimoji="0" lang="zh-TW" altLang="en-US" sz="2800">
                <a:solidFill>
                  <a:srgbClr val="FF0000"/>
                </a:solidFill>
                <a:latin typeface="華康正顏楷體W5"/>
                <a:ea typeface="華康正顏楷體W5"/>
                <a:cs typeface="華康正顏楷體W5"/>
              </a:rPr>
              <a:t>補充保險費</a:t>
            </a:r>
          </a:p>
        </p:txBody>
      </p:sp>
      <p:sp>
        <p:nvSpPr>
          <p:cNvPr id="39943" name="Rectangle 1027"/>
          <p:cNvSpPr>
            <a:spLocks noChangeArrowheads="1"/>
          </p:cNvSpPr>
          <p:nvPr/>
        </p:nvSpPr>
        <p:spPr bwMode="auto">
          <a:xfrm>
            <a:off x="250825" y="333375"/>
            <a:ext cx="8569325" cy="792163"/>
          </a:xfrm>
          <a:prstGeom prst="rect">
            <a:avLst/>
          </a:prstGeom>
          <a:noFill/>
          <a:ln w="9525">
            <a:noFill/>
            <a:miter lim="800000"/>
            <a:headEnd/>
            <a:tailEnd/>
          </a:ln>
        </p:spPr>
        <p:txBody>
          <a:bodyPr lIns="92075" tIns="46038" rIns="92075" bIns="46038" anchor="ctr"/>
          <a:lstStyle/>
          <a:p>
            <a:pPr algn="ctr"/>
            <a:r>
              <a:rPr kumimoji="0" lang="zh-TW" altLang="en-US" sz="4400" b="1">
                <a:latin typeface="微軟正黑體" pitchFamily="34" charset="-120"/>
                <a:ea typeface="微軟正黑體" pitchFamily="34" charset="-120"/>
              </a:rPr>
              <a:t>雇主</a:t>
            </a:r>
            <a:r>
              <a:rPr kumimoji="0" lang="zh-TW" altLang="en-US" sz="4400" b="1">
                <a:solidFill>
                  <a:srgbClr val="002060"/>
                </a:solidFill>
                <a:latin typeface="微軟正黑體" pitchFamily="34" charset="-120"/>
                <a:ea typeface="微軟正黑體" pitchFamily="34" charset="-120"/>
              </a:rPr>
              <a:t>的補充保險費計算方式</a:t>
            </a:r>
            <a:endParaRPr kumimoji="0" lang="en-US" altLang="zh-TW" b="1">
              <a:solidFill>
                <a:srgbClr val="FF0000"/>
              </a:solidFill>
              <a:latin typeface="微軟正黑體" pitchFamily="34" charset="-120"/>
              <a:ea typeface="微軟正黑體" pitchFamily="34" charset="-120"/>
            </a:endParaRPr>
          </a:p>
        </p:txBody>
      </p:sp>
      <p:sp>
        <p:nvSpPr>
          <p:cNvPr id="13" name="投影片編號版面配置區 12"/>
          <p:cNvSpPr>
            <a:spLocks noGrp="1"/>
          </p:cNvSpPr>
          <p:nvPr>
            <p:ph type="sldNum" sz="quarter" idx="12"/>
          </p:nvPr>
        </p:nvSpPr>
        <p:spPr/>
        <p:txBody>
          <a:bodyPr/>
          <a:lstStyle/>
          <a:p>
            <a:pPr>
              <a:defRPr/>
            </a:pPr>
            <a:fld id="{80667421-A50B-41AA-AFDC-60B00C2335EC}" type="slidenum">
              <a:rPr lang="zh-TW" altLang="en-US"/>
              <a:pPr>
                <a:defRPr/>
              </a:pPr>
              <a:t>4</a:t>
            </a:fld>
            <a:endParaRPr lang="en-US" altLang="zh-TW"/>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矩形 3"/>
          <p:cNvSpPr/>
          <p:nvPr/>
        </p:nvSpPr>
        <p:spPr>
          <a:xfrm>
            <a:off x="539750" y="1773238"/>
            <a:ext cx="7993063" cy="503237"/>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kumimoji="0" lang="zh-TW" altLang="en-US" sz="2400" dirty="0">
                <a:solidFill>
                  <a:srgbClr val="FFFF00"/>
                </a:solidFill>
                <a:latin typeface="標楷體" pitchFamily="65" charset="-120"/>
                <a:ea typeface="標楷體" pitchFamily="65" charset="-120"/>
              </a:rPr>
              <a:t>保險對象：</a:t>
            </a:r>
            <a:r>
              <a:rPr kumimoji="0" lang="zh-TW" altLang="en-US" sz="2400" dirty="0">
                <a:solidFill>
                  <a:srgbClr val="FFFF00"/>
                </a:solidFill>
                <a:latin typeface="Times New Roman" pitchFamily="18" charset="0"/>
                <a:ea typeface="標楷體" pitchFamily="65" charset="-120"/>
                <a:cs typeface="Times New Roman" pitchFamily="18" charset="0"/>
              </a:rPr>
              <a:t>第</a:t>
            </a:r>
            <a:r>
              <a:rPr kumimoji="0" lang="en-US" altLang="zh-TW" sz="2400" dirty="0">
                <a:solidFill>
                  <a:srgbClr val="FFFF00"/>
                </a:solidFill>
                <a:latin typeface="Times New Roman" pitchFamily="18" charset="0"/>
                <a:ea typeface="標楷體" pitchFamily="65" charset="-120"/>
                <a:cs typeface="Times New Roman" pitchFamily="18" charset="0"/>
              </a:rPr>
              <a:t>1</a:t>
            </a:r>
            <a:r>
              <a:rPr kumimoji="0" lang="zh-TW" altLang="en-US" sz="2400" dirty="0">
                <a:solidFill>
                  <a:srgbClr val="FFFF00"/>
                </a:solidFill>
                <a:latin typeface="Times New Roman" pitchFamily="18" charset="0"/>
                <a:ea typeface="標楷體" pitchFamily="65" charset="-120"/>
                <a:cs typeface="Times New Roman" pitchFamily="18" charset="0"/>
              </a:rPr>
              <a:t>類～第</a:t>
            </a:r>
            <a:r>
              <a:rPr kumimoji="0" lang="en-US" altLang="zh-TW" sz="2400" dirty="0">
                <a:solidFill>
                  <a:srgbClr val="FFFF00"/>
                </a:solidFill>
                <a:latin typeface="Times New Roman" pitchFamily="18" charset="0"/>
                <a:ea typeface="標楷體" pitchFamily="65" charset="-120"/>
                <a:cs typeface="Times New Roman" pitchFamily="18" charset="0"/>
              </a:rPr>
              <a:t>4</a:t>
            </a:r>
            <a:r>
              <a:rPr kumimoji="0" lang="zh-TW" altLang="en-US" sz="2400" dirty="0">
                <a:solidFill>
                  <a:srgbClr val="FFFF00"/>
                </a:solidFill>
                <a:latin typeface="Times New Roman" pitchFamily="18" charset="0"/>
                <a:ea typeface="標楷體" pitchFamily="65" charset="-120"/>
                <a:cs typeface="Times New Roman" pitchFamily="18" charset="0"/>
              </a:rPr>
              <a:t>類及第</a:t>
            </a:r>
            <a:r>
              <a:rPr kumimoji="0" lang="en-US" altLang="zh-TW" sz="2400" dirty="0">
                <a:solidFill>
                  <a:srgbClr val="FFFF00"/>
                </a:solidFill>
                <a:latin typeface="Times New Roman" pitchFamily="18" charset="0"/>
                <a:ea typeface="標楷體" pitchFamily="65" charset="-120"/>
                <a:cs typeface="Times New Roman" pitchFamily="18" charset="0"/>
              </a:rPr>
              <a:t>6</a:t>
            </a:r>
            <a:r>
              <a:rPr kumimoji="0" lang="zh-TW" altLang="en-US" sz="2400" dirty="0">
                <a:solidFill>
                  <a:srgbClr val="FFFF00"/>
                </a:solidFill>
                <a:latin typeface="Times New Roman" pitchFamily="18" charset="0"/>
                <a:ea typeface="標楷體" pitchFamily="65" charset="-120"/>
                <a:cs typeface="Times New Roman" pitchFamily="18" charset="0"/>
              </a:rPr>
              <a:t>類</a:t>
            </a:r>
            <a:r>
              <a:rPr kumimoji="0" lang="zh-TW" altLang="en-US" sz="2400" dirty="0">
                <a:latin typeface="標楷體" pitchFamily="65" charset="-120"/>
                <a:ea typeface="標楷體" pitchFamily="65" charset="-120"/>
              </a:rPr>
              <a:t>～二代健保保險費</a:t>
            </a:r>
            <a:r>
              <a:rPr kumimoji="0" lang="en-US" altLang="zh-TW" sz="2400" b="1" dirty="0">
                <a:solidFill>
                  <a:srgbClr val="FFFFFF"/>
                </a:solidFill>
                <a:latin typeface="標楷體" pitchFamily="65" charset="-120"/>
                <a:ea typeface="標楷體" pitchFamily="65" charset="-120"/>
              </a:rPr>
              <a:t>(</a:t>
            </a:r>
            <a:r>
              <a:rPr kumimoji="0" lang="en-US" altLang="zh-TW" sz="2400" b="1" dirty="0">
                <a:solidFill>
                  <a:srgbClr val="FFFFFF"/>
                </a:solidFill>
                <a:latin typeface="標楷體" pitchFamily="65" charset="-120"/>
              </a:rPr>
              <a:t>§31)</a:t>
            </a:r>
            <a:endParaRPr kumimoji="0" lang="zh-TW" altLang="en-US" sz="2400" b="1" dirty="0">
              <a:solidFill>
                <a:srgbClr val="FFFFFF"/>
              </a:solidFill>
              <a:latin typeface="標楷體" pitchFamily="65" charset="-120"/>
              <a:ea typeface="標楷體" pitchFamily="65" charset="-120"/>
            </a:endParaRPr>
          </a:p>
        </p:txBody>
      </p:sp>
      <p:sp>
        <p:nvSpPr>
          <p:cNvPr id="6" name="矩形 5"/>
          <p:cNvSpPr/>
          <p:nvPr/>
        </p:nvSpPr>
        <p:spPr>
          <a:xfrm>
            <a:off x="539750" y="4365625"/>
            <a:ext cx="576263" cy="15843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kumimoji="0" lang="zh-TW" altLang="en-US" sz="1800" dirty="0">
                <a:latin typeface="標楷體" pitchFamily="65" charset="-120"/>
                <a:ea typeface="標楷體" pitchFamily="65" charset="-120"/>
              </a:rPr>
              <a:t>補充保險費</a:t>
            </a:r>
          </a:p>
        </p:txBody>
      </p:sp>
      <p:sp>
        <p:nvSpPr>
          <p:cNvPr id="9" name="矩形 8"/>
          <p:cNvSpPr/>
          <p:nvPr/>
        </p:nvSpPr>
        <p:spPr>
          <a:xfrm>
            <a:off x="1116013" y="4365625"/>
            <a:ext cx="7416800" cy="1584325"/>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0" lang="zh-TW" altLang="en-US" sz="1800" dirty="0"/>
          </a:p>
        </p:txBody>
      </p:sp>
      <p:sp>
        <p:nvSpPr>
          <p:cNvPr id="13" name="流程圖: 替代處理程序 12"/>
          <p:cNvSpPr/>
          <p:nvPr/>
        </p:nvSpPr>
        <p:spPr>
          <a:xfrm>
            <a:off x="1476375" y="4508500"/>
            <a:ext cx="1511300" cy="576263"/>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kumimoji="0" lang="zh-TW" altLang="en-US" sz="1800" b="1" dirty="0">
                <a:solidFill>
                  <a:srgbClr val="002060"/>
                </a:solidFill>
                <a:latin typeface="標楷體" pitchFamily="65" charset="-120"/>
                <a:ea typeface="標楷體" pitchFamily="65" charset="-120"/>
              </a:rPr>
              <a:t>高額奬金</a:t>
            </a:r>
          </a:p>
        </p:txBody>
      </p:sp>
      <p:sp>
        <p:nvSpPr>
          <p:cNvPr id="14" name="流程圖: 替代處理程序 13"/>
          <p:cNvSpPr/>
          <p:nvPr/>
        </p:nvSpPr>
        <p:spPr>
          <a:xfrm>
            <a:off x="1476375" y="5157788"/>
            <a:ext cx="1511300" cy="574675"/>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kumimoji="0" lang="zh-TW" altLang="en-US" sz="1800" b="1" dirty="0">
                <a:solidFill>
                  <a:srgbClr val="002060"/>
                </a:solidFill>
                <a:latin typeface="標楷體" pitchFamily="65" charset="-120"/>
                <a:ea typeface="標楷體" pitchFamily="65" charset="-120"/>
              </a:rPr>
              <a:t>股利所得</a:t>
            </a:r>
          </a:p>
        </p:txBody>
      </p:sp>
      <p:sp>
        <p:nvSpPr>
          <p:cNvPr id="15" name="流程圖: 替代處理程序 14"/>
          <p:cNvSpPr/>
          <p:nvPr/>
        </p:nvSpPr>
        <p:spPr>
          <a:xfrm>
            <a:off x="3132138" y="4508500"/>
            <a:ext cx="1655762" cy="576263"/>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kumimoji="0" lang="zh-TW" altLang="en-US" sz="1800" b="1" dirty="0">
                <a:solidFill>
                  <a:srgbClr val="002060"/>
                </a:solidFill>
                <a:latin typeface="標楷體" pitchFamily="65" charset="-120"/>
                <a:ea typeface="標楷體" pitchFamily="65" charset="-120"/>
              </a:rPr>
              <a:t>執行業務收入</a:t>
            </a:r>
          </a:p>
        </p:txBody>
      </p:sp>
      <p:sp>
        <p:nvSpPr>
          <p:cNvPr id="16" name="流程圖: 替代處理程序 15"/>
          <p:cNvSpPr/>
          <p:nvPr/>
        </p:nvSpPr>
        <p:spPr>
          <a:xfrm>
            <a:off x="3132138" y="5157788"/>
            <a:ext cx="1655762" cy="574675"/>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kumimoji="0" lang="zh-TW" altLang="en-US" sz="1800" b="1" dirty="0">
                <a:solidFill>
                  <a:srgbClr val="002060"/>
                </a:solidFill>
                <a:latin typeface="標楷體" pitchFamily="65" charset="-120"/>
                <a:ea typeface="標楷體" pitchFamily="65" charset="-120"/>
              </a:rPr>
              <a:t>利息所得</a:t>
            </a:r>
          </a:p>
        </p:txBody>
      </p:sp>
      <p:sp>
        <p:nvSpPr>
          <p:cNvPr id="17" name="流程圖: 替代處理程序 16"/>
          <p:cNvSpPr/>
          <p:nvPr/>
        </p:nvSpPr>
        <p:spPr>
          <a:xfrm>
            <a:off x="4932363" y="4508500"/>
            <a:ext cx="1800225" cy="576263"/>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kumimoji="0" lang="zh-TW" altLang="en-US" sz="1800" b="1" dirty="0">
                <a:solidFill>
                  <a:srgbClr val="002060"/>
                </a:solidFill>
                <a:latin typeface="標楷體" pitchFamily="65" charset="-120"/>
                <a:ea typeface="標楷體" pitchFamily="65" charset="-120"/>
              </a:rPr>
              <a:t>兼職所得</a:t>
            </a:r>
          </a:p>
        </p:txBody>
      </p:sp>
      <p:sp>
        <p:nvSpPr>
          <p:cNvPr id="18" name="流程圖: 替代處理程序 17"/>
          <p:cNvSpPr/>
          <p:nvPr/>
        </p:nvSpPr>
        <p:spPr>
          <a:xfrm>
            <a:off x="4932363" y="5157788"/>
            <a:ext cx="1800225" cy="574675"/>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kumimoji="0" lang="zh-TW" altLang="en-US" sz="1800" b="1" dirty="0">
                <a:solidFill>
                  <a:srgbClr val="002060"/>
                </a:solidFill>
                <a:latin typeface="標楷體" pitchFamily="65" charset="-120"/>
                <a:ea typeface="標楷體" pitchFamily="65" charset="-120"/>
              </a:rPr>
              <a:t>租金收入</a:t>
            </a:r>
          </a:p>
        </p:txBody>
      </p:sp>
      <p:sp>
        <p:nvSpPr>
          <p:cNvPr id="19" name="左中括弧 18"/>
          <p:cNvSpPr/>
          <p:nvPr/>
        </p:nvSpPr>
        <p:spPr>
          <a:xfrm>
            <a:off x="1258888" y="4508500"/>
            <a:ext cx="73025" cy="1223963"/>
          </a:xfrm>
          <a:prstGeom prst="leftBracket">
            <a:avLst/>
          </a:prstGeom>
          <a:ln w="38100"/>
        </p:spPr>
        <p:style>
          <a:lnRef idx="1">
            <a:schemeClr val="accent1"/>
          </a:lnRef>
          <a:fillRef idx="0">
            <a:schemeClr val="accent1"/>
          </a:fillRef>
          <a:effectRef idx="0">
            <a:schemeClr val="accent1"/>
          </a:effectRef>
          <a:fontRef idx="minor">
            <a:schemeClr val="tx1"/>
          </a:fontRef>
        </p:style>
        <p:txBody>
          <a:bodyPr anchor="ctr"/>
          <a:lstStyle/>
          <a:p>
            <a:pPr algn="ctr">
              <a:defRPr/>
            </a:pPr>
            <a:endParaRPr kumimoji="0" lang="zh-TW" altLang="en-US" sz="1800"/>
          </a:p>
        </p:txBody>
      </p:sp>
      <p:sp>
        <p:nvSpPr>
          <p:cNvPr id="20" name="右中括弧 19"/>
          <p:cNvSpPr/>
          <p:nvPr/>
        </p:nvSpPr>
        <p:spPr>
          <a:xfrm>
            <a:off x="6804025" y="4508500"/>
            <a:ext cx="144463" cy="1223963"/>
          </a:xfrm>
          <a:prstGeom prst="rightBracket">
            <a:avLst/>
          </a:prstGeom>
          <a:ln w="38100"/>
        </p:spPr>
        <p:style>
          <a:lnRef idx="1">
            <a:schemeClr val="accent1"/>
          </a:lnRef>
          <a:fillRef idx="0">
            <a:schemeClr val="accent1"/>
          </a:fillRef>
          <a:effectRef idx="0">
            <a:schemeClr val="accent1"/>
          </a:effectRef>
          <a:fontRef idx="minor">
            <a:schemeClr val="tx1"/>
          </a:fontRef>
        </p:style>
        <p:txBody>
          <a:bodyPr anchor="ctr"/>
          <a:lstStyle/>
          <a:p>
            <a:pPr algn="ctr">
              <a:defRPr/>
            </a:pPr>
            <a:endParaRPr kumimoji="0" lang="zh-TW" altLang="en-US" sz="1800"/>
          </a:p>
        </p:txBody>
      </p:sp>
      <p:sp>
        <p:nvSpPr>
          <p:cNvPr id="40973" name="文字方塊 20"/>
          <p:cNvSpPr txBox="1">
            <a:spLocks noChangeArrowheads="1"/>
          </p:cNvSpPr>
          <p:nvPr/>
        </p:nvSpPr>
        <p:spPr bwMode="auto">
          <a:xfrm>
            <a:off x="6911975" y="4868863"/>
            <a:ext cx="1279525" cy="461962"/>
          </a:xfrm>
          <a:prstGeom prst="rect">
            <a:avLst/>
          </a:prstGeom>
          <a:noFill/>
          <a:ln w="9525">
            <a:noFill/>
            <a:miter lim="800000"/>
            <a:headEnd/>
            <a:tailEnd/>
          </a:ln>
        </p:spPr>
        <p:txBody>
          <a:bodyPr wrap="none">
            <a:spAutoFit/>
          </a:bodyPr>
          <a:lstStyle/>
          <a:p>
            <a:pPr algn="ctr"/>
            <a:r>
              <a:rPr kumimoji="0" lang="en-US" altLang="zh-TW" sz="2400">
                <a:ea typeface="標楷體" pitchFamily="65" charset="-120"/>
                <a:cs typeface="Times New Roman" pitchFamily="18" charset="0"/>
              </a:rPr>
              <a:t>X 1.91%</a:t>
            </a:r>
            <a:endParaRPr kumimoji="0" lang="zh-TW" altLang="en-US" sz="2400">
              <a:ea typeface="標楷體" pitchFamily="65" charset="-120"/>
              <a:cs typeface="Times New Roman" pitchFamily="18" charset="0"/>
            </a:endParaRPr>
          </a:p>
        </p:txBody>
      </p:sp>
      <p:sp>
        <p:nvSpPr>
          <p:cNvPr id="23" name="Rectangle 1027"/>
          <p:cNvSpPr>
            <a:spLocks noChangeArrowheads="1"/>
          </p:cNvSpPr>
          <p:nvPr/>
        </p:nvSpPr>
        <p:spPr bwMode="auto">
          <a:xfrm>
            <a:off x="1403350" y="333375"/>
            <a:ext cx="6985000" cy="792163"/>
          </a:xfrm>
          <a:prstGeom prst="rect">
            <a:avLst/>
          </a:prstGeom>
          <a:noFill/>
          <a:ln w="9525">
            <a:noFill/>
            <a:miter lim="800000"/>
            <a:headEnd/>
            <a:tailEnd/>
          </a:ln>
        </p:spPr>
        <p:txBody>
          <a:bodyPr lIns="92075" tIns="46038" rIns="92075" bIns="46038" anchor="ctr"/>
          <a:lstStyle/>
          <a:p>
            <a:pPr>
              <a:defRPr/>
            </a:pPr>
            <a:endParaRPr kumimoji="0" lang="en-US" altLang="zh-TW" sz="4400" b="1" dirty="0">
              <a:solidFill>
                <a:srgbClr val="002060"/>
              </a:solidFill>
              <a:latin typeface="+mj-ea"/>
              <a:ea typeface="+mj-ea"/>
            </a:endParaRPr>
          </a:p>
        </p:txBody>
      </p:sp>
      <p:sp>
        <p:nvSpPr>
          <p:cNvPr id="26" name="投影片編號版面配置區 25"/>
          <p:cNvSpPr>
            <a:spLocks noGrp="1"/>
          </p:cNvSpPr>
          <p:nvPr>
            <p:ph type="sldNum" sz="quarter" idx="12"/>
          </p:nvPr>
        </p:nvSpPr>
        <p:spPr/>
        <p:txBody>
          <a:bodyPr/>
          <a:lstStyle/>
          <a:p>
            <a:pPr>
              <a:defRPr/>
            </a:pPr>
            <a:fld id="{F108D92F-7063-4BD4-A1DA-653ED419C82F}" type="slidenum">
              <a:rPr lang="zh-TW" altLang="en-US" smtClean="0"/>
              <a:pPr>
                <a:defRPr/>
              </a:pPr>
              <a:t>5</a:t>
            </a:fld>
            <a:endParaRPr lang="en-US" altLang="zh-TW"/>
          </a:p>
        </p:txBody>
      </p:sp>
      <p:sp>
        <p:nvSpPr>
          <p:cNvPr id="40976" name="矩形 23"/>
          <p:cNvSpPr>
            <a:spLocks noChangeArrowheads="1"/>
          </p:cNvSpPr>
          <p:nvPr/>
        </p:nvSpPr>
        <p:spPr bwMode="auto">
          <a:xfrm>
            <a:off x="971550" y="620713"/>
            <a:ext cx="7921625" cy="1262062"/>
          </a:xfrm>
          <a:prstGeom prst="rect">
            <a:avLst/>
          </a:prstGeom>
          <a:noFill/>
          <a:ln w="9525">
            <a:noFill/>
            <a:miter lim="800000"/>
            <a:headEnd/>
            <a:tailEnd/>
          </a:ln>
        </p:spPr>
        <p:txBody>
          <a:bodyPr>
            <a:spAutoFit/>
          </a:bodyPr>
          <a:lstStyle/>
          <a:p>
            <a:r>
              <a:rPr kumimoji="0" lang="zh-TW" altLang="en-US" sz="3600" b="1">
                <a:latin typeface="微軟正黑體" pitchFamily="34" charset="-120"/>
                <a:ea typeface="微軟正黑體" pitchFamily="34" charset="-120"/>
              </a:rPr>
              <a:t>  保險對象</a:t>
            </a:r>
            <a:r>
              <a:rPr kumimoji="0" lang="zh-TW" altLang="en-US" sz="3600" b="1">
                <a:solidFill>
                  <a:srgbClr val="002060"/>
                </a:solidFill>
                <a:latin typeface="微軟正黑體" pitchFamily="34" charset="-120"/>
                <a:ea typeface="微軟正黑體" pitchFamily="34" charset="-120"/>
              </a:rPr>
              <a:t>的補充保險費計算方式</a:t>
            </a:r>
            <a:endParaRPr kumimoji="0" lang="en-US" altLang="zh-TW" sz="2800" b="1">
              <a:solidFill>
                <a:srgbClr val="FF0000"/>
              </a:solidFill>
              <a:latin typeface="微軟正黑體" pitchFamily="34" charset="-120"/>
              <a:ea typeface="微軟正黑體" pitchFamily="34" charset="-120"/>
            </a:endParaRPr>
          </a:p>
          <a:p>
            <a:pPr algn="ctr"/>
            <a:endParaRPr kumimoji="0" lang="en-US" altLang="zh-TW" sz="4000" b="1">
              <a:solidFill>
                <a:srgbClr val="002060"/>
              </a:solidFill>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1" name="Rectangle 1027"/>
          <p:cNvSpPr>
            <a:spLocks noChangeArrowheads="1"/>
          </p:cNvSpPr>
          <p:nvPr/>
        </p:nvSpPr>
        <p:spPr bwMode="auto">
          <a:xfrm>
            <a:off x="1476375" y="260649"/>
            <a:ext cx="7385050" cy="936104"/>
          </a:xfrm>
          <a:prstGeom prst="rect">
            <a:avLst/>
          </a:prstGeom>
          <a:noFill/>
          <a:ln w="9525">
            <a:noFill/>
            <a:miter lim="800000"/>
            <a:headEnd/>
            <a:tailEnd/>
          </a:ln>
        </p:spPr>
        <p:txBody>
          <a:bodyPr lIns="92075" tIns="46038" rIns="92075" bIns="46038" anchor="ctr"/>
          <a:lstStyle/>
          <a:p>
            <a:pPr>
              <a:defRPr/>
            </a:pPr>
            <a:r>
              <a:rPr kumimoji="0" lang="zh-TW" altLang="en-US" sz="3600" b="1" dirty="0">
                <a:solidFill>
                  <a:srgbClr val="002060"/>
                </a:solidFill>
                <a:latin typeface="微軟正黑體" pitchFamily="34" charset="-120"/>
                <a:ea typeface="微軟正黑體" pitchFamily="34" charset="-120"/>
              </a:rPr>
              <a:t>保險對象之補充保險費收取項目</a:t>
            </a:r>
            <a:endParaRPr kumimoji="0" lang="en-US" altLang="zh-TW" sz="2400" b="1" dirty="0">
              <a:solidFill>
                <a:srgbClr val="FF0000"/>
              </a:solidFill>
              <a:latin typeface="+mn-ea"/>
              <a:ea typeface="+mn-ea"/>
            </a:endParaRPr>
          </a:p>
        </p:txBody>
      </p:sp>
      <p:sp>
        <p:nvSpPr>
          <p:cNvPr id="7" name="投影片編號版面配置區 6"/>
          <p:cNvSpPr>
            <a:spLocks noGrp="1"/>
          </p:cNvSpPr>
          <p:nvPr>
            <p:ph type="sldNum" sz="quarter" idx="12"/>
          </p:nvPr>
        </p:nvSpPr>
        <p:spPr/>
        <p:txBody>
          <a:bodyPr/>
          <a:lstStyle/>
          <a:p>
            <a:pPr>
              <a:defRPr/>
            </a:pPr>
            <a:fld id="{57A97DC9-D3CA-46FD-AE90-7523F136906F}" type="slidenum">
              <a:rPr lang="zh-TW" altLang="en-US" smtClean="0"/>
              <a:pPr>
                <a:defRPr/>
              </a:pPr>
              <a:t>6</a:t>
            </a:fld>
            <a:endParaRPr lang="en-US" altLang="zh-TW"/>
          </a:p>
        </p:txBody>
      </p:sp>
      <p:sp>
        <p:nvSpPr>
          <p:cNvPr id="41988" name="文字方塊 3"/>
          <p:cNvSpPr txBox="1">
            <a:spLocks noChangeArrowheads="1"/>
          </p:cNvSpPr>
          <p:nvPr/>
        </p:nvSpPr>
        <p:spPr bwMode="auto">
          <a:xfrm>
            <a:off x="468313" y="1268760"/>
            <a:ext cx="8064500" cy="830997"/>
          </a:xfrm>
          <a:prstGeom prst="rect">
            <a:avLst/>
          </a:prstGeom>
          <a:noFill/>
          <a:ln w="9525">
            <a:noFill/>
            <a:miter lim="800000"/>
            <a:headEnd/>
            <a:tailEnd/>
          </a:ln>
        </p:spPr>
        <p:txBody>
          <a:bodyPr wrap="square">
            <a:spAutoFit/>
          </a:bodyPr>
          <a:lstStyle/>
          <a:p>
            <a:pPr indent="625475"/>
            <a:r>
              <a:rPr kumimoji="0" lang="zh-TW" altLang="zh-TW" sz="2400" b="1" dirty="0">
                <a:solidFill>
                  <a:schemeClr val="tx1"/>
                </a:solidFill>
                <a:ea typeface="標楷體" pitchFamily="65" charset="-120"/>
              </a:rPr>
              <a:t>單位如有給付民眾下列</a:t>
            </a:r>
            <a:r>
              <a:rPr kumimoji="0" lang="en-US" altLang="zh-TW" sz="2400" b="1" dirty="0">
                <a:solidFill>
                  <a:schemeClr val="tx1"/>
                </a:solidFill>
                <a:ea typeface="標楷體" pitchFamily="65" charset="-120"/>
              </a:rPr>
              <a:t>6</a:t>
            </a:r>
            <a:r>
              <a:rPr kumimoji="0" lang="zh-TW" altLang="zh-TW" sz="2400" b="1" dirty="0">
                <a:solidFill>
                  <a:schemeClr val="tx1"/>
                </a:solidFill>
                <a:ea typeface="標楷體" pitchFamily="65" charset="-120"/>
              </a:rPr>
              <a:t>項所得</a:t>
            </a:r>
            <a:r>
              <a:rPr kumimoji="0" lang="en-US" altLang="zh-TW" sz="2400" b="1" dirty="0">
                <a:solidFill>
                  <a:schemeClr val="tx1"/>
                </a:solidFill>
                <a:ea typeface="標楷體" pitchFamily="65" charset="-120"/>
              </a:rPr>
              <a:t>(</a:t>
            </a:r>
            <a:r>
              <a:rPr kumimoji="0" lang="zh-TW" altLang="zh-TW" sz="2400" b="1" dirty="0">
                <a:solidFill>
                  <a:schemeClr val="tx1"/>
                </a:solidFill>
                <a:ea typeface="標楷體" pitchFamily="65" charset="-120"/>
              </a:rPr>
              <a:t>或收入</a:t>
            </a:r>
            <a:r>
              <a:rPr kumimoji="0" lang="en-US" altLang="zh-TW" sz="2400" b="1" dirty="0">
                <a:solidFill>
                  <a:schemeClr val="tx1"/>
                </a:solidFill>
                <a:ea typeface="標楷體" pitchFamily="65" charset="-120"/>
              </a:rPr>
              <a:t>)</a:t>
            </a:r>
            <a:r>
              <a:rPr kumimoji="0" lang="zh-TW" altLang="zh-TW" sz="2400" b="1" dirty="0">
                <a:solidFill>
                  <a:schemeClr val="tx1"/>
                </a:solidFill>
                <a:ea typeface="標楷體" pitchFamily="65" charset="-120"/>
              </a:rPr>
              <a:t>時，應於給付時按補充保險費率</a:t>
            </a:r>
            <a:r>
              <a:rPr kumimoji="0" lang="en-US" altLang="zh-TW" sz="2400" b="1" dirty="0">
                <a:solidFill>
                  <a:schemeClr val="tx1"/>
                </a:solidFill>
                <a:ea typeface="標楷體" pitchFamily="65" charset="-120"/>
              </a:rPr>
              <a:t>1.91%</a:t>
            </a:r>
            <a:r>
              <a:rPr kumimoji="0" lang="zh-TW" altLang="zh-TW" sz="2400" b="1" dirty="0">
                <a:solidFill>
                  <a:schemeClr val="tx1"/>
                </a:solidFill>
                <a:ea typeface="標楷體" pitchFamily="65" charset="-120"/>
              </a:rPr>
              <a:t>扣取補充保險費，彙繳健保局。</a:t>
            </a:r>
            <a:endParaRPr kumimoji="0" lang="zh-TW" altLang="zh-TW" sz="1800" b="1" dirty="0">
              <a:solidFill>
                <a:schemeClr val="tx1"/>
              </a:solidFill>
              <a:ea typeface="標楷體" pitchFamily="65" charset="-120"/>
            </a:endParaRPr>
          </a:p>
        </p:txBody>
      </p:sp>
      <p:graphicFrame>
        <p:nvGraphicFramePr>
          <p:cNvPr id="33832" name="Group 40"/>
          <p:cNvGraphicFramePr>
            <a:graphicFrameLocks noGrp="1"/>
          </p:cNvGraphicFramePr>
          <p:nvPr/>
        </p:nvGraphicFramePr>
        <p:xfrm>
          <a:off x="539750" y="2132855"/>
          <a:ext cx="8064697" cy="4665306"/>
        </p:xfrm>
        <a:graphic>
          <a:graphicData uri="http://schemas.openxmlformats.org/drawingml/2006/table">
            <a:tbl>
              <a:tblPr/>
              <a:tblGrid>
                <a:gridCol w="1530270"/>
                <a:gridCol w="3169845"/>
                <a:gridCol w="1682291"/>
                <a:gridCol w="1682291"/>
              </a:tblGrid>
              <a:tr h="549468">
                <a:tc>
                  <a:txBody>
                    <a:bodyPr/>
                    <a:lstStyle/>
                    <a:p>
                      <a:pPr marL="304800" marR="0" lvl="0" indent="0" algn="ctr" defTabSz="914400" rtl="0" eaLnBrk="1" fontAlgn="base" latinLnBrk="0" hangingPunct="1">
                        <a:lnSpc>
                          <a:spcPts val="1600"/>
                        </a:lnSpc>
                        <a:spcBef>
                          <a:spcPct val="0"/>
                        </a:spcBef>
                        <a:spcAft>
                          <a:spcPct val="0"/>
                        </a:spcAft>
                        <a:buClrTx/>
                        <a:buSzTx/>
                        <a:buFontTx/>
                        <a:buNone/>
                        <a:tabLst/>
                      </a:pPr>
                      <a:r>
                        <a:rPr kumimoji="0" lang="zh-TW" sz="18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項　目</a:t>
                      </a:r>
                      <a:endParaRPr kumimoji="0" lang="zh-TW" sz="18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txBody>
                  <a:tcPr marL="64784" marR="6478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04800" marR="0" lvl="0" indent="0" algn="ctr" defTabSz="914400" rtl="0" eaLnBrk="1" fontAlgn="base" latinLnBrk="0" hangingPunct="1">
                        <a:lnSpc>
                          <a:spcPts val="1600"/>
                        </a:lnSpc>
                        <a:spcBef>
                          <a:spcPct val="0"/>
                        </a:spcBef>
                        <a:spcAft>
                          <a:spcPct val="0"/>
                        </a:spcAft>
                        <a:buClrTx/>
                        <a:buSzTx/>
                        <a:buFontTx/>
                        <a:buNone/>
                        <a:tabLst/>
                      </a:pPr>
                      <a:r>
                        <a:rPr kumimoji="0" lang="zh-TW" sz="18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說　明</a:t>
                      </a:r>
                      <a:endParaRPr kumimoji="0" lang="zh-TW" sz="18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txBody>
                  <a:tcPr marL="64784" marR="6478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04800" marR="0" lvl="0" indent="0" algn="ctr" defTabSz="914400" rtl="0" eaLnBrk="1" fontAlgn="base" latinLnBrk="0" hangingPunct="1">
                        <a:lnSpc>
                          <a:spcPts val="1600"/>
                        </a:lnSpc>
                        <a:spcBef>
                          <a:spcPct val="0"/>
                        </a:spcBef>
                        <a:spcAft>
                          <a:spcPct val="0"/>
                        </a:spcAft>
                        <a:buClrTx/>
                        <a:buSzTx/>
                        <a:buFontTx/>
                        <a:buNone/>
                        <a:tabLst/>
                      </a:pPr>
                      <a:r>
                        <a:rPr kumimoji="0" lang="zh-TW" altLang="en-US" sz="18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起扣點</a:t>
                      </a:r>
                      <a:endParaRPr kumimoji="0" lang="zh-TW" sz="18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txBody>
                  <a:tcPr marL="64784" marR="6478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04800" marR="0" lvl="0" indent="0" algn="ctr" defTabSz="914400" rtl="0" eaLnBrk="1" fontAlgn="base" latinLnBrk="0" hangingPunct="1">
                        <a:lnSpc>
                          <a:spcPts val="1600"/>
                        </a:lnSpc>
                        <a:spcBef>
                          <a:spcPct val="0"/>
                        </a:spcBef>
                        <a:spcAft>
                          <a:spcPct val="0"/>
                        </a:spcAft>
                        <a:buClrTx/>
                        <a:buSzTx/>
                        <a:buFontTx/>
                        <a:buNone/>
                        <a:tabLst/>
                      </a:pPr>
                      <a:r>
                        <a:rPr kumimoji="0" lang="zh-TW" sz="16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所得格式代號</a:t>
                      </a:r>
                      <a:endParaRPr kumimoji="0" lang="zh-TW" sz="16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txBody>
                  <a:tcPr marL="64784" marR="6478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98663">
                <a:tc>
                  <a:txBody>
                    <a:bodyPr/>
                    <a:lstStyle/>
                    <a:p>
                      <a:pPr marL="0" marR="0" lvl="0" indent="0" algn="ctr" defTabSz="914400" rtl="0" eaLnBrk="1" fontAlgn="base" latinLnBrk="0" hangingPunct="1">
                        <a:lnSpc>
                          <a:spcPts val="1800"/>
                        </a:lnSpc>
                        <a:spcBef>
                          <a:spcPct val="0"/>
                        </a:spcBef>
                        <a:spcAft>
                          <a:spcPct val="0"/>
                        </a:spcAft>
                        <a:buClrTx/>
                        <a:buSzTx/>
                        <a:buFontTx/>
                        <a:buNone/>
                        <a:tabLst>
                          <a:tab pos="449263" algn="l"/>
                        </a:tabLst>
                      </a:pPr>
                      <a:r>
                        <a:rPr kumimoji="0" lang="zh-TW" sz="1800" b="0" i="0" u="none" strike="noStrike" cap="none" normalizeH="0" baseline="0" dirty="0" smtClean="0">
                          <a:ln>
                            <a:noFill/>
                          </a:ln>
                          <a:solidFill>
                            <a:srgbClr val="FF0000"/>
                          </a:solidFill>
                          <a:effectLst/>
                          <a:latin typeface="標楷體" pitchFamily="65" charset="-120"/>
                          <a:ea typeface="標楷體" pitchFamily="65" charset="-120"/>
                          <a:cs typeface="Times New Roman" pitchFamily="18" charset="0"/>
                        </a:rPr>
                        <a:t>全年累計超過投保金額</a:t>
                      </a:r>
                      <a:r>
                        <a:rPr kumimoji="0" lang="en-US" altLang="zh-TW" sz="1800" b="0" i="0" u="none" strike="noStrike" cap="none" normalizeH="0" baseline="0" dirty="0" smtClean="0">
                          <a:ln>
                            <a:noFill/>
                          </a:ln>
                          <a:solidFill>
                            <a:srgbClr val="FF0000"/>
                          </a:solidFill>
                          <a:effectLst/>
                          <a:latin typeface="標楷體" pitchFamily="65" charset="-120"/>
                          <a:ea typeface="標楷體" pitchFamily="65" charset="-120"/>
                          <a:cs typeface="Times New Roman" pitchFamily="18" charset="0"/>
                        </a:rPr>
                        <a:t>4</a:t>
                      </a:r>
                      <a:r>
                        <a:rPr kumimoji="0" lang="zh-TW" sz="1800" b="0" i="0" u="none" strike="noStrike" cap="none" normalizeH="0" baseline="0" dirty="0" smtClean="0">
                          <a:ln>
                            <a:noFill/>
                          </a:ln>
                          <a:solidFill>
                            <a:srgbClr val="FF0000"/>
                          </a:solidFill>
                          <a:effectLst/>
                          <a:latin typeface="標楷體" pitchFamily="65" charset="-120"/>
                          <a:ea typeface="標楷體" pitchFamily="65" charset="-120"/>
                          <a:cs typeface="Times New Roman" pitchFamily="18" charset="0"/>
                        </a:rPr>
                        <a:t>倍部分的獎金</a:t>
                      </a:r>
                    </a:p>
                  </a:txBody>
                  <a:tcPr marL="64784" marR="6478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800"/>
                        </a:lnSpc>
                        <a:spcBef>
                          <a:spcPct val="0"/>
                        </a:spcBef>
                        <a:spcAft>
                          <a:spcPct val="0"/>
                        </a:spcAft>
                        <a:buClrTx/>
                        <a:buSzTx/>
                        <a:buFontTx/>
                        <a:buNone/>
                        <a:tabLst>
                          <a:tab pos="449263" algn="l"/>
                        </a:tabLst>
                      </a:pPr>
                      <a:r>
                        <a:rPr kumimoji="0" lang="zh-TW" altLang="en-US" sz="1800" b="0" i="0" u="none" strike="noStrike" cap="none" normalizeH="0" baseline="0" dirty="0" smtClean="0">
                          <a:ln>
                            <a:noFill/>
                          </a:ln>
                          <a:solidFill>
                            <a:srgbClr val="6600FF"/>
                          </a:solidFill>
                          <a:effectLst/>
                          <a:latin typeface="標楷體" pitchFamily="65" charset="-120"/>
                          <a:ea typeface="標楷體" pitchFamily="65" charset="-120"/>
                          <a:cs typeface="Times New Roman" pitchFamily="18" charset="0"/>
                        </a:rPr>
                        <a:t>給付所屬被保險人</a:t>
                      </a:r>
                      <a:r>
                        <a:rPr kumimoji="0" lang="zh-TW" sz="1800" b="0" i="0" u="none" strike="noStrike" cap="none" normalizeH="0" baseline="0" dirty="0" smtClean="0">
                          <a:ln>
                            <a:noFill/>
                          </a:ln>
                          <a:solidFill>
                            <a:srgbClr val="6600FF"/>
                          </a:solidFill>
                          <a:effectLst/>
                          <a:latin typeface="標楷體" pitchFamily="65" charset="-120"/>
                          <a:ea typeface="標楷體" pitchFamily="65" charset="-120"/>
                          <a:cs typeface="Times New Roman" pitchFamily="18" charset="0"/>
                        </a:rPr>
                        <a:t>的薪資所得中，未列入投保金額計算的獎金</a:t>
                      </a:r>
                      <a:r>
                        <a:rPr kumimoji="0" lang="en-US" altLang="zh-TW" sz="1800" b="0" i="0" u="none" strike="noStrike" cap="none" normalizeH="0" baseline="0" dirty="0" smtClean="0">
                          <a:ln>
                            <a:noFill/>
                          </a:ln>
                          <a:solidFill>
                            <a:srgbClr val="6600FF"/>
                          </a:solidFill>
                          <a:effectLst/>
                          <a:latin typeface="標楷體" pitchFamily="65" charset="-120"/>
                          <a:ea typeface="標楷體" pitchFamily="65" charset="-120"/>
                          <a:cs typeface="Times New Roman" pitchFamily="18" charset="0"/>
                        </a:rPr>
                        <a:t>(</a:t>
                      </a:r>
                      <a:r>
                        <a:rPr kumimoji="0" lang="zh-TW" sz="1800" b="0" i="0" u="none" strike="noStrike" cap="none" normalizeH="0" baseline="0" dirty="0" smtClean="0">
                          <a:ln>
                            <a:noFill/>
                          </a:ln>
                          <a:solidFill>
                            <a:srgbClr val="6600FF"/>
                          </a:solidFill>
                          <a:effectLst/>
                          <a:latin typeface="標楷體" pitchFamily="65" charset="-120"/>
                          <a:ea typeface="標楷體" pitchFamily="65" charset="-120"/>
                          <a:cs typeface="Times New Roman" pitchFamily="18" charset="0"/>
                        </a:rPr>
                        <a:t>如年終獎金、節金、紅利等</a:t>
                      </a:r>
                      <a:r>
                        <a:rPr kumimoji="0" lang="en-US" altLang="zh-TW" sz="1800" b="0" i="0" u="none" strike="noStrike" cap="none" normalizeH="0" baseline="0" dirty="0" smtClean="0">
                          <a:ln>
                            <a:noFill/>
                          </a:ln>
                          <a:solidFill>
                            <a:srgbClr val="6600FF"/>
                          </a:solidFill>
                          <a:effectLst/>
                          <a:latin typeface="標楷體" pitchFamily="65" charset="-120"/>
                          <a:ea typeface="標楷體" pitchFamily="65" charset="-120"/>
                          <a:cs typeface="Times New Roman" pitchFamily="18" charset="0"/>
                        </a:rPr>
                        <a:t>)</a:t>
                      </a:r>
                      <a:r>
                        <a:rPr kumimoji="0" lang="zh-TW" sz="1800" b="0" i="0" u="none" strike="noStrike" cap="none" normalizeH="0" baseline="0" dirty="0" smtClean="0">
                          <a:ln>
                            <a:noFill/>
                          </a:ln>
                          <a:solidFill>
                            <a:srgbClr val="6600FF"/>
                          </a:solidFill>
                          <a:effectLst/>
                          <a:latin typeface="標楷體" pitchFamily="65" charset="-120"/>
                          <a:ea typeface="標楷體" pitchFamily="65" charset="-120"/>
                          <a:cs typeface="Times New Roman" pitchFamily="18" charset="0"/>
                        </a:rPr>
                        <a:t>，累計超過當月投保金額</a:t>
                      </a:r>
                      <a:r>
                        <a:rPr kumimoji="0" lang="en-US" altLang="zh-TW" sz="1800" b="0" i="0" u="none" strike="noStrike" cap="none" normalizeH="0" baseline="0" dirty="0" smtClean="0">
                          <a:ln>
                            <a:noFill/>
                          </a:ln>
                          <a:solidFill>
                            <a:srgbClr val="6600FF"/>
                          </a:solidFill>
                          <a:effectLst/>
                          <a:latin typeface="標楷體" pitchFamily="65" charset="-120"/>
                          <a:ea typeface="標楷體" pitchFamily="65" charset="-120"/>
                          <a:cs typeface="Times New Roman" pitchFamily="18" charset="0"/>
                        </a:rPr>
                        <a:t>4</a:t>
                      </a:r>
                      <a:r>
                        <a:rPr kumimoji="0" lang="zh-TW" sz="1800" b="0" i="0" u="none" strike="noStrike" cap="none" normalizeH="0" baseline="0" dirty="0" smtClean="0">
                          <a:ln>
                            <a:noFill/>
                          </a:ln>
                          <a:solidFill>
                            <a:srgbClr val="6600FF"/>
                          </a:solidFill>
                          <a:effectLst/>
                          <a:latin typeface="標楷體" pitchFamily="65" charset="-120"/>
                          <a:ea typeface="標楷體" pitchFamily="65" charset="-120"/>
                          <a:cs typeface="Times New Roman" pitchFamily="18" charset="0"/>
                        </a:rPr>
                        <a:t>倍部分。</a:t>
                      </a:r>
                    </a:p>
                  </a:txBody>
                  <a:tcPr marL="64784" marR="6478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41338" marR="0" lvl="0" indent="-541338" algn="ctr" defTabSz="914400" rtl="0" eaLnBrk="1" fontAlgn="base" latinLnBrk="0" hangingPunct="1">
                        <a:lnSpc>
                          <a:spcPts val="1800"/>
                        </a:lnSpc>
                        <a:spcBef>
                          <a:spcPct val="0"/>
                        </a:spcBef>
                        <a:spcAft>
                          <a:spcPct val="0"/>
                        </a:spcAft>
                        <a:buClrTx/>
                        <a:buSzTx/>
                        <a:buFontTx/>
                        <a:buNone/>
                        <a:tabLst>
                          <a:tab pos="449263" algn="l"/>
                        </a:tabLst>
                      </a:pPr>
                      <a:endParaRPr kumimoji="0" lang="zh-TW" altLang="zh-TW" sz="18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txBody>
                  <a:tcPr marL="64784" marR="6478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41338" marR="0" lvl="0" indent="-541338" algn="ctr" defTabSz="914400" rtl="0" eaLnBrk="1" fontAlgn="base" latinLnBrk="0" hangingPunct="1">
                        <a:lnSpc>
                          <a:spcPts val="1800"/>
                        </a:lnSpc>
                        <a:spcBef>
                          <a:spcPct val="0"/>
                        </a:spcBef>
                        <a:spcAft>
                          <a:spcPct val="0"/>
                        </a:spcAft>
                        <a:buClrTx/>
                        <a:buSzTx/>
                        <a:buFontTx/>
                        <a:buNone/>
                        <a:tabLst>
                          <a:tab pos="449263" algn="l"/>
                        </a:tabLst>
                      </a:pPr>
                      <a:r>
                        <a:rPr kumimoji="0" lang="en-US" altLang="zh-TW" sz="18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50</a:t>
                      </a:r>
                      <a:endParaRPr kumimoji="0" lang="zh-TW" altLang="zh-TW" sz="18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txBody>
                  <a:tcPr marL="64784" marR="6478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468">
                <a:tc>
                  <a:txBody>
                    <a:bodyPr/>
                    <a:lstStyle/>
                    <a:p>
                      <a:pPr marL="0" marR="0" lvl="0" indent="0" algn="ctr" defTabSz="914400" rtl="0" eaLnBrk="1" fontAlgn="base" latinLnBrk="0" hangingPunct="1">
                        <a:lnSpc>
                          <a:spcPts val="1800"/>
                        </a:lnSpc>
                        <a:spcBef>
                          <a:spcPct val="0"/>
                        </a:spcBef>
                        <a:spcAft>
                          <a:spcPct val="0"/>
                        </a:spcAft>
                        <a:buClrTx/>
                        <a:buSzTx/>
                        <a:buFontTx/>
                        <a:buNone/>
                        <a:tabLst>
                          <a:tab pos="449263" algn="l"/>
                        </a:tabLst>
                      </a:pPr>
                      <a:r>
                        <a:rPr kumimoji="0" lang="zh-TW" sz="1800" b="0" i="0" u="none" strike="noStrike" cap="none" normalizeH="0" baseline="0" dirty="0" smtClean="0">
                          <a:ln>
                            <a:noFill/>
                          </a:ln>
                          <a:solidFill>
                            <a:srgbClr val="FF0000"/>
                          </a:solidFill>
                          <a:effectLst/>
                          <a:latin typeface="標楷體" pitchFamily="65" charset="-120"/>
                          <a:ea typeface="標楷體" pitchFamily="65" charset="-120"/>
                          <a:cs typeface="Times New Roman" pitchFamily="18" charset="0"/>
                        </a:rPr>
                        <a:t>兼職薪資所得</a:t>
                      </a:r>
                    </a:p>
                  </a:txBody>
                  <a:tcPr marL="64784" marR="6478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800"/>
                        </a:lnSpc>
                        <a:spcBef>
                          <a:spcPct val="0"/>
                        </a:spcBef>
                        <a:spcAft>
                          <a:spcPct val="0"/>
                        </a:spcAft>
                        <a:buClrTx/>
                        <a:buSzTx/>
                        <a:buFontTx/>
                        <a:buNone/>
                        <a:tabLst>
                          <a:tab pos="449263" algn="l"/>
                        </a:tabLst>
                      </a:pPr>
                      <a:r>
                        <a:rPr kumimoji="0" lang="zh-TW" sz="1800" b="0" i="0" u="none" strike="noStrike" cap="none" normalizeH="0" baseline="0" dirty="0" smtClean="0">
                          <a:ln>
                            <a:noFill/>
                          </a:ln>
                          <a:solidFill>
                            <a:srgbClr val="6600FF"/>
                          </a:solidFill>
                          <a:effectLst/>
                          <a:latin typeface="標楷體" pitchFamily="65" charset="-120"/>
                          <a:ea typeface="標楷體" pitchFamily="65" charset="-120"/>
                          <a:cs typeface="Times New Roman" pitchFamily="18" charset="0"/>
                        </a:rPr>
                        <a:t>給付兼職人員</a:t>
                      </a:r>
                      <a:r>
                        <a:rPr kumimoji="0" lang="en-US" altLang="zh-TW" sz="1800" b="0" i="0" u="none" strike="noStrike" cap="none" normalizeH="0" baseline="0" dirty="0" smtClean="0">
                          <a:ln>
                            <a:noFill/>
                          </a:ln>
                          <a:solidFill>
                            <a:srgbClr val="6600FF"/>
                          </a:solidFill>
                          <a:effectLst/>
                          <a:latin typeface="標楷體" pitchFamily="65" charset="-120"/>
                          <a:ea typeface="標楷體" pitchFamily="65" charset="-120"/>
                          <a:cs typeface="Times New Roman" pitchFamily="18" charset="0"/>
                        </a:rPr>
                        <a:t>(</a:t>
                      </a:r>
                      <a:r>
                        <a:rPr kumimoji="0" lang="zh-TW" sz="1800" b="0" i="0" u="none" strike="noStrike" cap="none" normalizeH="0" baseline="0" dirty="0" smtClean="0">
                          <a:ln>
                            <a:noFill/>
                          </a:ln>
                          <a:solidFill>
                            <a:srgbClr val="6600FF"/>
                          </a:solidFill>
                          <a:effectLst/>
                          <a:latin typeface="標楷體" pitchFamily="65" charset="-120"/>
                          <a:ea typeface="標楷體" pitchFamily="65" charset="-120"/>
                          <a:cs typeface="Times New Roman" pitchFamily="18" charset="0"/>
                        </a:rPr>
                        <a:t>指非在本單位投保健保</a:t>
                      </a:r>
                      <a:r>
                        <a:rPr kumimoji="0" lang="en-US" altLang="zh-TW" sz="1800" b="0" i="0" u="none" strike="noStrike" cap="none" normalizeH="0" baseline="0" dirty="0" smtClean="0">
                          <a:ln>
                            <a:noFill/>
                          </a:ln>
                          <a:solidFill>
                            <a:srgbClr val="6600FF"/>
                          </a:solidFill>
                          <a:effectLst/>
                          <a:latin typeface="標楷體" pitchFamily="65" charset="-120"/>
                          <a:ea typeface="標楷體" pitchFamily="65" charset="-120"/>
                          <a:cs typeface="Times New Roman" pitchFamily="18" charset="0"/>
                        </a:rPr>
                        <a:t>)</a:t>
                      </a:r>
                      <a:r>
                        <a:rPr kumimoji="0" lang="zh-TW" sz="1800" b="0" i="0" u="none" strike="noStrike" cap="none" normalizeH="0" baseline="0" dirty="0" smtClean="0">
                          <a:ln>
                            <a:noFill/>
                          </a:ln>
                          <a:solidFill>
                            <a:srgbClr val="6600FF"/>
                          </a:solidFill>
                          <a:effectLst/>
                          <a:latin typeface="標楷體" pitchFamily="65" charset="-120"/>
                          <a:ea typeface="標楷體" pitchFamily="65" charset="-120"/>
                          <a:cs typeface="Times New Roman" pitchFamily="18" charset="0"/>
                        </a:rPr>
                        <a:t>的薪資所得。</a:t>
                      </a:r>
                    </a:p>
                  </a:txBody>
                  <a:tcPr marL="64784" marR="6478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800"/>
                        </a:lnSpc>
                        <a:spcBef>
                          <a:spcPct val="0"/>
                        </a:spcBef>
                        <a:spcAft>
                          <a:spcPct val="0"/>
                        </a:spcAft>
                        <a:buClrTx/>
                        <a:buSzTx/>
                        <a:buFontTx/>
                        <a:buNone/>
                        <a:tabLst>
                          <a:tab pos="449263" algn="l"/>
                        </a:tabLst>
                      </a:pPr>
                      <a:r>
                        <a:rPr kumimoji="0" lang="zh-TW" altLang="en-US" sz="1800" b="1" i="0" u="none" strike="noStrike" cap="none" normalizeH="0" baseline="0" dirty="0" smtClean="0">
                          <a:ln>
                            <a:noFill/>
                          </a:ln>
                          <a:solidFill>
                            <a:srgbClr val="990099"/>
                          </a:solidFill>
                          <a:effectLst/>
                          <a:latin typeface="標楷體" pitchFamily="65" charset="-120"/>
                          <a:ea typeface="標楷體" pitchFamily="65" charset="-120"/>
                          <a:cs typeface="Times New Roman" pitchFamily="18" charset="0"/>
                        </a:rPr>
                        <a:t> </a:t>
                      </a:r>
                      <a:r>
                        <a:rPr kumimoji="0" lang="en-US" altLang="zh-TW" sz="1800" b="1" i="0" u="none" strike="noStrike" cap="none" normalizeH="0" baseline="0" dirty="0" smtClean="0">
                          <a:ln>
                            <a:noFill/>
                          </a:ln>
                          <a:solidFill>
                            <a:srgbClr val="990099"/>
                          </a:solidFill>
                          <a:effectLst/>
                          <a:latin typeface="標楷體" pitchFamily="65" charset="-120"/>
                          <a:ea typeface="標楷體" pitchFamily="65" charset="-120"/>
                          <a:cs typeface="Times New Roman" pitchFamily="18" charset="0"/>
                        </a:rPr>
                        <a:t>20,008</a:t>
                      </a:r>
                      <a:r>
                        <a:rPr kumimoji="0" lang="zh-TW" altLang="en-US" sz="1800" b="1" i="0" u="none" strike="noStrike" cap="none" normalizeH="0" baseline="0" dirty="0" smtClean="0">
                          <a:ln>
                            <a:noFill/>
                          </a:ln>
                          <a:solidFill>
                            <a:srgbClr val="990099"/>
                          </a:solidFill>
                          <a:effectLst/>
                          <a:latin typeface="標楷體" pitchFamily="65" charset="-120"/>
                          <a:ea typeface="標楷體" pitchFamily="65" charset="-120"/>
                          <a:cs typeface="Times New Roman" pitchFamily="18" charset="0"/>
                        </a:rPr>
                        <a:t>元</a:t>
                      </a:r>
                      <a:endParaRPr kumimoji="0" lang="zh-TW" altLang="zh-TW" sz="1800" b="1" i="0" u="none" strike="noStrike" cap="none" normalizeH="0" baseline="0" dirty="0" smtClean="0">
                        <a:ln>
                          <a:noFill/>
                        </a:ln>
                        <a:solidFill>
                          <a:srgbClr val="990099"/>
                        </a:solidFill>
                        <a:effectLst/>
                        <a:latin typeface="標楷體" pitchFamily="65" charset="-120"/>
                        <a:ea typeface="標楷體" pitchFamily="65" charset="-120"/>
                        <a:cs typeface="Times New Roman" pitchFamily="18" charset="0"/>
                      </a:endParaRPr>
                    </a:p>
                  </a:txBody>
                  <a:tcPr marL="64784" marR="6478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800"/>
                        </a:lnSpc>
                        <a:spcBef>
                          <a:spcPct val="0"/>
                        </a:spcBef>
                        <a:spcAft>
                          <a:spcPct val="0"/>
                        </a:spcAft>
                        <a:buClrTx/>
                        <a:buSzTx/>
                        <a:buFontTx/>
                        <a:buNone/>
                        <a:tabLst>
                          <a:tab pos="449263" algn="l"/>
                        </a:tabLst>
                      </a:pPr>
                      <a:r>
                        <a:rPr kumimoji="0" lang="en-US" altLang="zh-TW" sz="18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50</a:t>
                      </a:r>
                      <a:endParaRPr kumimoji="0" lang="zh-TW" altLang="zh-TW" sz="18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txBody>
                  <a:tcPr marL="64784" marR="6478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468">
                <a:tc>
                  <a:txBody>
                    <a:bodyPr/>
                    <a:lstStyle/>
                    <a:p>
                      <a:pPr marL="0" marR="0" lvl="0" indent="0" algn="ctr" defTabSz="914400" rtl="0" eaLnBrk="1" fontAlgn="base" latinLnBrk="0" hangingPunct="1">
                        <a:lnSpc>
                          <a:spcPts val="1800"/>
                        </a:lnSpc>
                        <a:spcBef>
                          <a:spcPct val="0"/>
                        </a:spcBef>
                        <a:spcAft>
                          <a:spcPct val="0"/>
                        </a:spcAft>
                        <a:buClrTx/>
                        <a:buSzTx/>
                        <a:buFontTx/>
                        <a:buNone/>
                        <a:tabLst>
                          <a:tab pos="449263" algn="l"/>
                        </a:tabLst>
                      </a:pPr>
                      <a:r>
                        <a:rPr kumimoji="0" lang="zh-TW" sz="1800" b="0" i="0" u="none" strike="noStrike" cap="none" normalizeH="0" baseline="0" dirty="0" smtClean="0">
                          <a:ln>
                            <a:noFill/>
                          </a:ln>
                          <a:solidFill>
                            <a:srgbClr val="FF0000"/>
                          </a:solidFill>
                          <a:effectLst/>
                          <a:latin typeface="標楷體" pitchFamily="65" charset="-120"/>
                          <a:ea typeface="標楷體" pitchFamily="65" charset="-120"/>
                          <a:cs typeface="Times New Roman" pitchFamily="18" charset="0"/>
                        </a:rPr>
                        <a:t>執行業務收入</a:t>
                      </a:r>
                    </a:p>
                  </a:txBody>
                  <a:tcPr marL="64784" marR="6478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800"/>
                        </a:lnSpc>
                        <a:spcBef>
                          <a:spcPct val="0"/>
                        </a:spcBef>
                        <a:spcAft>
                          <a:spcPct val="0"/>
                        </a:spcAft>
                        <a:buClrTx/>
                        <a:buSzTx/>
                        <a:buFontTx/>
                        <a:buNone/>
                        <a:tabLst>
                          <a:tab pos="449263" algn="l"/>
                        </a:tabLst>
                      </a:pPr>
                      <a:r>
                        <a:rPr kumimoji="0" lang="zh-TW" sz="1800" b="0" i="0" u="none" strike="noStrike" cap="none" normalizeH="0" baseline="0" dirty="0" smtClean="0">
                          <a:ln>
                            <a:noFill/>
                          </a:ln>
                          <a:solidFill>
                            <a:srgbClr val="6600FF"/>
                          </a:solidFill>
                          <a:effectLst/>
                          <a:latin typeface="標楷體" pitchFamily="65" charset="-120"/>
                          <a:ea typeface="標楷體" pitchFamily="65" charset="-120"/>
                          <a:cs typeface="Times New Roman" pitchFamily="18" charset="0"/>
                        </a:rPr>
                        <a:t>給付民眾的執行業務收入，不扣除必要費用或成本。</a:t>
                      </a:r>
                    </a:p>
                  </a:txBody>
                  <a:tcPr marL="64784" marR="6478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800"/>
                        </a:lnSpc>
                        <a:spcBef>
                          <a:spcPct val="0"/>
                        </a:spcBef>
                        <a:spcAft>
                          <a:spcPct val="0"/>
                        </a:spcAft>
                        <a:buClrTx/>
                        <a:buSzTx/>
                        <a:buFontTx/>
                        <a:buNone/>
                        <a:tabLst>
                          <a:tab pos="449263" algn="l"/>
                        </a:tabLst>
                      </a:pPr>
                      <a:r>
                        <a:rPr kumimoji="0" lang="zh-TW" altLang="en-US" sz="1800" b="1" i="0" u="none" strike="noStrike" cap="none" normalizeH="0" baseline="0" dirty="0" smtClean="0">
                          <a:ln>
                            <a:noFill/>
                          </a:ln>
                          <a:solidFill>
                            <a:srgbClr val="990099"/>
                          </a:solidFill>
                          <a:effectLst/>
                          <a:latin typeface="標楷體" pitchFamily="65" charset="-120"/>
                          <a:ea typeface="標楷體" pitchFamily="65" charset="-120"/>
                          <a:cs typeface="Times New Roman" pitchFamily="18" charset="0"/>
                        </a:rPr>
                        <a:t> </a:t>
                      </a:r>
                      <a:r>
                        <a:rPr kumimoji="0" lang="en-US" altLang="zh-TW" sz="1800" b="1" i="0" u="none" strike="noStrike" cap="none" normalizeH="0" baseline="0" dirty="0" smtClean="0">
                          <a:ln>
                            <a:noFill/>
                          </a:ln>
                          <a:solidFill>
                            <a:srgbClr val="990099"/>
                          </a:solidFill>
                          <a:effectLst/>
                          <a:latin typeface="標楷體" pitchFamily="65" charset="-120"/>
                          <a:ea typeface="標楷體" pitchFamily="65" charset="-120"/>
                          <a:cs typeface="Times New Roman" pitchFamily="18" charset="0"/>
                        </a:rPr>
                        <a:t>20,000</a:t>
                      </a:r>
                      <a:r>
                        <a:rPr kumimoji="0" lang="zh-TW" altLang="en-US" sz="1800" b="1" i="0" u="none" strike="noStrike" cap="none" normalizeH="0" baseline="0" dirty="0" smtClean="0">
                          <a:ln>
                            <a:noFill/>
                          </a:ln>
                          <a:solidFill>
                            <a:srgbClr val="990099"/>
                          </a:solidFill>
                          <a:effectLst/>
                          <a:latin typeface="標楷體" pitchFamily="65" charset="-120"/>
                          <a:ea typeface="標楷體" pitchFamily="65" charset="-120"/>
                          <a:cs typeface="Times New Roman" pitchFamily="18" charset="0"/>
                        </a:rPr>
                        <a:t>元</a:t>
                      </a:r>
                      <a:endParaRPr kumimoji="0" lang="en-US" altLang="zh-TW" sz="1800" b="1" i="0" u="none" strike="noStrike" cap="none" normalizeH="0" baseline="0" dirty="0" smtClean="0">
                        <a:ln>
                          <a:noFill/>
                        </a:ln>
                        <a:solidFill>
                          <a:srgbClr val="990099"/>
                        </a:solidFill>
                        <a:effectLst/>
                        <a:latin typeface="標楷體" pitchFamily="65" charset="-120"/>
                        <a:ea typeface="標楷體" pitchFamily="65" charset="-120"/>
                        <a:cs typeface="Times New Roman" pitchFamily="18" charset="0"/>
                      </a:endParaRPr>
                    </a:p>
                  </a:txBody>
                  <a:tcPr marL="64784" marR="6478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800"/>
                        </a:lnSpc>
                        <a:spcBef>
                          <a:spcPct val="0"/>
                        </a:spcBef>
                        <a:spcAft>
                          <a:spcPct val="0"/>
                        </a:spcAft>
                        <a:buClrTx/>
                        <a:buSzTx/>
                        <a:buFontTx/>
                        <a:buNone/>
                        <a:tabLst>
                          <a:tab pos="449263" algn="l"/>
                        </a:tabLst>
                      </a:pPr>
                      <a:r>
                        <a:rPr kumimoji="0" lang="en-US" altLang="zh-TW" sz="18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9A</a:t>
                      </a:r>
                      <a:r>
                        <a:rPr kumimoji="0" lang="zh-TW" altLang="en-US" sz="18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a:t>
                      </a:r>
                      <a:r>
                        <a:rPr kumimoji="0" lang="en-US" altLang="zh-TW" sz="18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9B</a:t>
                      </a:r>
                    </a:p>
                  </a:txBody>
                  <a:tcPr marL="64784" marR="6478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468">
                <a:tc>
                  <a:txBody>
                    <a:bodyPr/>
                    <a:lstStyle/>
                    <a:p>
                      <a:pPr marL="0" marR="0" lvl="0" indent="0" algn="ctr" defTabSz="914400" rtl="0" eaLnBrk="1" fontAlgn="base" latinLnBrk="0" hangingPunct="1">
                        <a:lnSpc>
                          <a:spcPts val="1800"/>
                        </a:lnSpc>
                        <a:spcBef>
                          <a:spcPct val="0"/>
                        </a:spcBef>
                        <a:spcAft>
                          <a:spcPct val="0"/>
                        </a:spcAft>
                        <a:buClrTx/>
                        <a:buSzTx/>
                        <a:buFontTx/>
                        <a:buNone/>
                        <a:tabLst>
                          <a:tab pos="449263" algn="l"/>
                        </a:tabLst>
                      </a:pPr>
                      <a:r>
                        <a:rPr kumimoji="0" lang="zh-TW" sz="1800" b="0" i="0" u="none" strike="noStrike" cap="none" normalizeH="0" baseline="0" dirty="0" smtClean="0">
                          <a:ln>
                            <a:noFill/>
                          </a:ln>
                          <a:solidFill>
                            <a:srgbClr val="FF0000"/>
                          </a:solidFill>
                          <a:effectLst/>
                          <a:latin typeface="標楷體" pitchFamily="65" charset="-120"/>
                          <a:ea typeface="標楷體" pitchFamily="65" charset="-120"/>
                          <a:cs typeface="Times New Roman" pitchFamily="18" charset="0"/>
                        </a:rPr>
                        <a:t>股利所得</a:t>
                      </a:r>
                    </a:p>
                  </a:txBody>
                  <a:tcPr marL="64784" marR="6478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800"/>
                        </a:lnSpc>
                        <a:spcBef>
                          <a:spcPct val="0"/>
                        </a:spcBef>
                        <a:spcAft>
                          <a:spcPct val="0"/>
                        </a:spcAft>
                        <a:buClrTx/>
                        <a:buSzTx/>
                        <a:buFontTx/>
                        <a:buNone/>
                        <a:tabLst>
                          <a:tab pos="449263" algn="l"/>
                        </a:tabLst>
                      </a:pPr>
                      <a:r>
                        <a:rPr kumimoji="0" lang="zh-TW" sz="1800" b="0" i="0" u="none" strike="noStrike" cap="none" normalizeH="0" baseline="0" dirty="0" smtClean="0">
                          <a:ln>
                            <a:noFill/>
                          </a:ln>
                          <a:solidFill>
                            <a:srgbClr val="6600FF"/>
                          </a:solidFill>
                          <a:effectLst/>
                          <a:latin typeface="標楷體" pitchFamily="65" charset="-120"/>
                          <a:ea typeface="標楷體" pitchFamily="65" charset="-120"/>
                          <a:cs typeface="Times New Roman" pitchFamily="18" charset="0"/>
                        </a:rPr>
                        <a:t>公司給付股東的股利總額。</a:t>
                      </a:r>
                    </a:p>
                  </a:txBody>
                  <a:tcPr marL="64784" marR="6478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800"/>
                        </a:lnSpc>
                        <a:spcBef>
                          <a:spcPct val="0"/>
                        </a:spcBef>
                        <a:spcAft>
                          <a:spcPct val="0"/>
                        </a:spcAft>
                        <a:buClrTx/>
                        <a:buSzTx/>
                        <a:buFontTx/>
                        <a:buNone/>
                        <a:tabLst>
                          <a:tab pos="449263" algn="l"/>
                        </a:tabLst>
                        <a:defRPr/>
                      </a:pPr>
                      <a:endParaRPr kumimoji="0" lang="en-US" altLang="zh-TW" sz="1800" b="1" i="0" u="none" strike="noStrike" cap="none" normalizeH="0" baseline="0" dirty="0" smtClean="0">
                        <a:ln>
                          <a:noFill/>
                        </a:ln>
                        <a:solidFill>
                          <a:srgbClr val="990099"/>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ts val="1800"/>
                        </a:lnSpc>
                        <a:spcBef>
                          <a:spcPct val="0"/>
                        </a:spcBef>
                        <a:spcAft>
                          <a:spcPct val="0"/>
                        </a:spcAft>
                        <a:buClrTx/>
                        <a:buSzTx/>
                        <a:buFontTx/>
                        <a:buNone/>
                        <a:tabLst>
                          <a:tab pos="449263" algn="l"/>
                        </a:tabLst>
                      </a:pPr>
                      <a:r>
                        <a:rPr kumimoji="0" lang="zh-TW" altLang="en-US" sz="1800" b="1" i="0" u="none" strike="noStrike" cap="none" normalizeH="0" baseline="0" dirty="0" smtClean="0">
                          <a:ln>
                            <a:noFill/>
                          </a:ln>
                          <a:solidFill>
                            <a:srgbClr val="990099"/>
                          </a:solidFill>
                          <a:effectLst/>
                          <a:latin typeface="標楷體" pitchFamily="65" charset="-120"/>
                          <a:ea typeface="標楷體" pitchFamily="65" charset="-120"/>
                          <a:cs typeface="Times New Roman" pitchFamily="18" charset="0"/>
                        </a:rPr>
                        <a:t> </a:t>
                      </a:r>
                      <a:r>
                        <a:rPr kumimoji="0" lang="en-US" altLang="zh-TW" sz="1800" b="1" i="0" u="none" strike="noStrike" cap="none" normalizeH="0" baseline="0" dirty="0" smtClean="0">
                          <a:ln>
                            <a:noFill/>
                          </a:ln>
                          <a:solidFill>
                            <a:srgbClr val="990099"/>
                          </a:solidFill>
                          <a:effectLst/>
                          <a:latin typeface="標楷體" pitchFamily="65" charset="-120"/>
                          <a:ea typeface="標楷體" pitchFamily="65" charset="-120"/>
                          <a:cs typeface="Times New Roman" pitchFamily="18" charset="0"/>
                        </a:rPr>
                        <a:t>20,000</a:t>
                      </a:r>
                      <a:r>
                        <a:rPr kumimoji="0" lang="zh-TW" altLang="en-US" sz="1800" b="1" i="0" u="none" strike="noStrike" cap="none" normalizeH="0" baseline="0" dirty="0" smtClean="0">
                          <a:ln>
                            <a:noFill/>
                          </a:ln>
                          <a:solidFill>
                            <a:srgbClr val="990099"/>
                          </a:solidFill>
                          <a:effectLst/>
                          <a:latin typeface="標楷體" pitchFamily="65" charset="-120"/>
                          <a:ea typeface="標楷體" pitchFamily="65" charset="-120"/>
                          <a:cs typeface="Times New Roman" pitchFamily="18" charset="0"/>
                        </a:rPr>
                        <a:t>元</a:t>
                      </a:r>
                      <a:endParaRPr kumimoji="0" lang="zh-TW" altLang="zh-TW" sz="1800" b="1" i="0" u="none" strike="noStrike" cap="none" normalizeH="0" baseline="0" dirty="0" smtClean="0">
                        <a:ln>
                          <a:noFill/>
                        </a:ln>
                        <a:solidFill>
                          <a:srgbClr val="990099"/>
                        </a:solidFill>
                        <a:effectLst/>
                        <a:latin typeface="標楷體" pitchFamily="65" charset="-120"/>
                        <a:ea typeface="標楷體" pitchFamily="65" charset="-120"/>
                        <a:cs typeface="Times New Roman" pitchFamily="18" charset="0"/>
                      </a:endParaRPr>
                    </a:p>
                  </a:txBody>
                  <a:tcPr marL="64784" marR="6478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800"/>
                        </a:lnSpc>
                        <a:spcBef>
                          <a:spcPct val="0"/>
                        </a:spcBef>
                        <a:spcAft>
                          <a:spcPct val="0"/>
                        </a:spcAft>
                        <a:buClrTx/>
                        <a:buSzTx/>
                        <a:buFontTx/>
                        <a:buNone/>
                        <a:tabLst>
                          <a:tab pos="449263" algn="l"/>
                        </a:tabLst>
                      </a:pPr>
                      <a:r>
                        <a:rPr kumimoji="0" lang="en-US" altLang="zh-TW" sz="18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54</a:t>
                      </a:r>
                      <a:endParaRPr kumimoji="0" lang="zh-TW" altLang="zh-TW" sz="18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txBody>
                  <a:tcPr marL="64784" marR="6478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19303">
                <a:tc>
                  <a:txBody>
                    <a:bodyPr/>
                    <a:lstStyle/>
                    <a:p>
                      <a:pPr marL="0" marR="0" lvl="0" indent="0" algn="ctr" defTabSz="914400" rtl="0" eaLnBrk="1" fontAlgn="base" latinLnBrk="0" hangingPunct="1">
                        <a:lnSpc>
                          <a:spcPts val="1800"/>
                        </a:lnSpc>
                        <a:spcBef>
                          <a:spcPct val="0"/>
                        </a:spcBef>
                        <a:spcAft>
                          <a:spcPct val="0"/>
                        </a:spcAft>
                        <a:buClrTx/>
                        <a:buSzTx/>
                        <a:buFontTx/>
                        <a:buNone/>
                        <a:tabLst>
                          <a:tab pos="449263" algn="l"/>
                        </a:tabLst>
                      </a:pPr>
                      <a:r>
                        <a:rPr kumimoji="0" lang="zh-TW" sz="1800" b="0" i="0" u="none" strike="noStrike" cap="none" normalizeH="0" baseline="0" dirty="0" smtClean="0">
                          <a:ln>
                            <a:noFill/>
                          </a:ln>
                          <a:solidFill>
                            <a:srgbClr val="FF0000"/>
                          </a:solidFill>
                          <a:effectLst/>
                          <a:latin typeface="標楷體" pitchFamily="65" charset="-120"/>
                          <a:ea typeface="標楷體" pitchFamily="65" charset="-120"/>
                          <a:cs typeface="Times New Roman" pitchFamily="18" charset="0"/>
                        </a:rPr>
                        <a:t>利息所得</a:t>
                      </a:r>
                    </a:p>
                  </a:txBody>
                  <a:tcPr marL="64784" marR="6478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800"/>
                        </a:lnSpc>
                        <a:spcBef>
                          <a:spcPct val="0"/>
                        </a:spcBef>
                        <a:spcAft>
                          <a:spcPct val="0"/>
                        </a:spcAft>
                        <a:buClrTx/>
                        <a:buSzTx/>
                        <a:buFontTx/>
                        <a:buNone/>
                        <a:tabLst>
                          <a:tab pos="449263" algn="l"/>
                        </a:tabLst>
                      </a:pPr>
                      <a:r>
                        <a:rPr kumimoji="0" lang="zh-TW" sz="1800" b="0" i="0" u="none" strike="noStrike" cap="none" normalizeH="0" baseline="0" dirty="0" smtClean="0">
                          <a:ln>
                            <a:noFill/>
                          </a:ln>
                          <a:solidFill>
                            <a:srgbClr val="6600FF"/>
                          </a:solidFill>
                          <a:effectLst/>
                          <a:latin typeface="標楷體" pitchFamily="65" charset="-120"/>
                          <a:ea typeface="標楷體" pitchFamily="65" charset="-120"/>
                          <a:cs typeface="Times New Roman" pitchFamily="18" charset="0"/>
                        </a:rPr>
                        <a:t>給付民眾公債、公司債、金融債券、各種短期票券、存款及其他貸出款項的利息。</a:t>
                      </a:r>
                    </a:p>
                  </a:txBody>
                  <a:tcPr marL="64784" marR="6478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82563" marR="0" lvl="0" indent="0" algn="ctr" defTabSz="914400" rtl="0" eaLnBrk="1" fontAlgn="base" latinLnBrk="0" hangingPunct="1">
                        <a:lnSpc>
                          <a:spcPts val="1800"/>
                        </a:lnSpc>
                        <a:spcBef>
                          <a:spcPct val="0"/>
                        </a:spcBef>
                        <a:spcAft>
                          <a:spcPct val="0"/>
                        </a:spcAft>
                        <a:buClrTx/>
                        <a:buSzTx/>
                        <a:buFontTx/>
                        <a:buNone/>
                        <a:tabLst>
                          <a:tab pos="449263" algn="l"/>
                        </a:tabLst>
                      </a:pPr>
                      <a:r>
                        <a:rPr kumimoji="0" lang="en-US" altLang="zh-TW" sz="1800" b="1" i="0" u="none" strike="noStrike" cap="none" normalizeH="0" baseline="0" dirty="0" smtClean="0">
                          <a:ln>
                            <a:noFill/>
                          </a:ln>
                          <a:solidFill>
                            <a:srgbClr val="990099"/>
                          </a:solidFill>
                          <a:effectLst/>
                          <a:latin typeface="標楷體" pitchFamily="65" charset="-120"/>
                          <a:ea typeface="標楷體" pitchFamily="65" charset="-120"/>
                          <a:cs typeface="Times New Roman" pitchFamily="18" charset="0"/>
                        </a:rPr>
                        <a:t>20,000</a:t>
                      </a:r>
                      <a:r>
                        <a:rPr kumimoji="0" lang="zh-TW" altLang="en-US" sz="1800" b="1" i="0" u="none" strike="noStrike" cap="none" normalizeH="0" baseline="0" dirty="0" smtClean="0">
                          <a:ln>
                            <a:noFill/>
                          </a:ln>
                          <a:solidFill>
                            <a:srgbClr val="990099"/>
                          </a:solidFill>
                          <a:effectLst/>
                          <a:latin typeface="標楷體" pitchFamily="65" charset="-120"/>
                          <a:ea typeface="標楷體" pitchFamily="65" charset="-120"/>
                          <a:cs typeface="Times New Roman" pitchFamily="18" charset="0"/>
                        </a:rPr>
                        <a:t>元</a:t>
                      </a:r>
                      <a:endParaRPr kumimoji="0" lang="zh-TW" altLang="zh-TW" sz="1800" b="1" i="0" u="none" strike="noStrike" cap="none" normalizeH="0" baseline="0" dirty="0" smtClean="0">
                        <a:ln>
                          <a:noFill/>
                        </a:ln>
                        <a:solidFill>
                          <a:srgbClr val="990099"/>
                        </a:solidFill>
                        <a:effectLst/>
                        <a:latin typeface="標楷體" pitchFamily="65" charset="-120"/>
                        <a:ea typeface="標楷體" pitchFamily="65" charset="-120"/>
                        <a:cs typeface="Times New Roman" pitchFamily="18" charset="0"/>
                      </a:endParaRPr>
                    </a:p>
                  </a:txBody>
                  <a:tcPr marL="64784" marR="6478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82563" marR="0" lvl="0" indent="0" algn="ctr" defTabSz="914400" rtl="0" eaLnBrk="1" fontAlgn="base" latinLnBrk="0" hangingPunct="1">
                        <a:lnSpc>
                          <a:spcPts val="1800"/>
                        </a:lnSpc>
                        <a:spcBef>
                          <a:spcPct val="0"/>
                        </a:spcBef>
                        <a:spcAft>
                          <a:spcPct val="0"/>
                        </a:spcAft>
                        <a:buClrTx/>
                        <a:buSzTx/>
                        <a:buFontTx/>
                        <a:buNone/>
                        <a:tabLst>
                          <a:tab pos="449263" algn="l"/>
                        </a:tabLst>
                      </a:pPr>
                      <a:r>
                        <a:rPr kumimoji="0" lang="en-US" altLang="zh-TW" sz="18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5A</a:t>
                      </a:r>
                      <a:r>
                        <a:rPr kumimoji="0" lang="zh-TW" altLang="en-US" sz="18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a:t>
                      </a:r>
                      <a:r>
                        <a:rPr kumimoji="0" lang="en-US" altLang="zh-TW" sz="18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5B</a:t>
                      </a:r>
                    </a:p>
                    <a:p>
                      <a:pPr marL="182563" marR="0" lvl="0" indent="0" algn="ctr" defTabSz="914400" rtl="0" eaLnBrk="1" fontAlgn="base" latinLnBrk="0" hangingPunct="1">
                        <a:lnSpc>
                          <a:spcPts val="1800"/>
                        </a:lnSpc>
                        <a:spcBef>
                          <a:spcPct val="0"/>
                        </a:spcBef>
                        <a:spcAft>
                          <a:spcPct val="0"/>
                        </a:spcAft>
                        <a:buClrTx/>
                        <a:buSzTx/>
                        <a:buFontTx/>
                        <a:buNone/>
                        <a:tabLst>
                          <a:tab pos="449263" algn="l"/>
                        </a:tabLst>
                      </a:pPr>
                      <a:r>
                        <a:rPr kumimoji="0" lang="en-US" altLang="zh-TW" sz="18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5C</a:t>
                      </a:r>
                      <a:r>
                        <a:rPr kumimoji="0" lang="zh-TW" sz="18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a:t>
                      </a:r>
                      <a:r>
                        <a:rPr kumimoji="0" lang="en-US" altLang="zh-TW" sz="18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52</a:t>
                      </a:r>
                      <a:endParaRPr kumimoji="0" lang="zh-TW" altLang="zh-TW" sz="18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txBody>
                  <a:tcPr marL="64784" marR="6478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468">
                <a:tc>
                  <a:txBody>
                    <a:bodyPr/>
                    <a:lstStyle/>
                    <a:p>
                      <a:pPr marL="0" marR="0" lvl="0" indent="0" algn="ctr" defTabSz="914400" rtl="0" eaLnBrk="1" fontAlgn="base" latinLnBrk="0" hangingPunct="1">
                        <a:lnSpc>
                          <a:spcPts val="1800"/>
                        </a:lnSpc>
                        <a:spcBef>
                          <a:spcPct val="0"/>
                        </a:spcBef>
                        <a:spcAft>
                          <a:spcPct val="0"/>
                        </a:spcAft>
                        <a:buClrTx/>
                        <a:buSzTx/>
                        <a:buFontTx/>
                        <a:buNone/>
                        <a:tabLst>
                          <a:tab pos="449263" algn="l"/>
                        </a:tabLst>
                      </a:pPr>
                      <a:r>
                        <a:rPr kumimoji="0" lang="zh-TW" sz="1800" b="0" i="0" u="none" strike="noStrike" cap="none" normalizeH="0" baseline="0" dirty="0" smtClean="0">
                          <a:ln>
                            <a:noFill/>
                          </a:ln>
                          <a:solidFill>
                            <a:srgbClr val="FF0000"/>
                          </a:solidFill>
                          <a:effectLst/>
                          <a:latin typeface="標楷體" pitchFamily="65" charset="-120"/>
                          <a:ea typeface="標楷體" pitchFamily="65" charset="-120"/>
                          <a:cs typeface="Times New Roman" pitchFamily="18" charset="0"/>
                        </a:rPr>
                        <a:t>租金收入</a:t>
                      </a:r>
                    </a:p>
                  </a:txBody>
                  <a:tcPr marL="64784" marR="6478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800"/>
                        </a:lnSpc>
                        <a:spcBef>
                          <a:spcPct val="0"/>
                        </a:spcBef>
                        <a:spcAft>
                          <a:spcPct val="0"/>
                        </a:spcAft>
                        <a:buClrTx/>
                        <a:buSzTx/>
                        <a:buFontTx/>
                        <a:buNone/>
                        <a:tabLst>
                          <a:tab pos="449263" algn="l"/>
                        </a:tabLst>
                      </a:pPr>
                      <a:r>
                        <a:rPr kumimoji="0" lang="zh-TW" sz="1800" b="0" i="0" u="none" strike="noStrike" cap="none" normalizeH="0" baseline="0" dirty="0" smtClean="0">
                          <a:ln>
                            <a:noFill/>
                          </a:ln>
                          <a:solidFill>
                            <a:srgbClr val="6600FF"/>
                          </a:solidFill>
                          <a:effectLst/>
                          <a:latin typeface="標楷體" pitchFamily="65" charset="-120"/>
                          <a:ea typeface="標楷體" pitchFamily="65" charset="-120"/>
                          <a:cs typeface="Times New Roman" pitchFamily="18" charset="0"/>
                        </a:rPr>
                        <a:t>給付民眾的租金（未扣除必要損耗及費用）。</a:t>
                      </a:r>
                    </a:p>
                  </a:txBody>
                  <a:tcPr marL="64784" marR="6478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800"/>
                        </a:lnSpc>
                        <a:spcBef>
                          <a:spcPct val="0"/>
                        </a:spcBef>
                        <a:spcAft>
                          <a:spcPct val="0"/>
                        </a:spcAft>
                        <a:buClrTx/>
                        <a:buSzTx/>
                        <a:buFontTx/>
                        <a:buNone/>
                        <a:tabLst>
                          <a:tab pos="449263" algn="l"/>
                        </a:tabLst>
                      </a:pPr>
                      <a:r>
                        <a:rPr kumimoji="0" lang="zh-TW" altLang="en-US" sz="1800" b="1" i="0" u="none" strike="noStrike" cap="none" normalizeH="0" baseline="0" dirty="0" smtClean="0">
                          <a:ln>
                            <a:noFill/>
                          </a:ln>
                          <a:solidFill>
                            <a:srgbClr val="990099"/>
                          </a:solidFill>
                          <a:effectLst/>
                          <a:latin typeface="標楷體" pitchFamily="65" charset="-120"/>
                          <a:ea typeface="標楷體" pitchFamily="65" charset="-120"/>
                          <a:cs typeface="Times New Roman" pitchFamily="18" charset="0"/>
                        </a:rPr>
                        <a:t> </a:t>
                      </a:r>
                      <a:r>
                        <a:rPr kumimoji="0" lang="en-US" altLang="zh-TW" sz="1800" b="1" i="0" u="none" strike="noStrike" cap="none" normalizeH="0" baseline="0" dirty="0" smtClean="0">
                          <a:ln>
                            <a:noFill/>
                          </a:ln>
                          <a:solidFill>
                            <a:srgbClr val="990099"/>
                          </a:solidFill>
                          <a:effectLst/>
                          <a:latin typeface="標楷體" pitchFamily="65" charset="-120"/>
                          <a:ea typeface="標楷體" pitchFamily="65" charset="-120"/>
                          <a:cs typeface="Times New Roman" pitchFamily="18" charset="0"/>
                        </a:rPr>
                        <a:t>20,000</a:t>
                      </a:r>
                      <a:r>
                        <a:rPr kumimoji="0" lang="zh-TW" altLang="en-US" sz="1800" b="1" i="0" u="none" strike="noStrike" cap="none" normalizeH="0" baseline="0" dirty="0" smtClean="0">
                          <a:ln>
                            <a:noFill/>
                          </a:ln>
                          <a:solidFill>
                            <a:srgbClr val="990099"/>
                          </a:solidFill>
                          <a:effectLst/>
                          <a:latin typeface="標楷體" pitchFamily="65" charset="-120"/>
                          <a:ea typeface="標楷體" pitchFamily="65" charset="-120"/>
                          <a:cs typeface="Times New Roman" pitchFamily="18" charset="0"/>
                        </a:rPr>
                        <a:t>元</a:t>
                      </a:r>
                      <a:endParaRPr kumimoji="0" lang="zh-TW" altLang="zh-TW" sz="1800" b="1" i="0" u="none" strike="noStrike" cap="none" normalizeH="0" baseline="0" dirty="0" smtClean="0">
                        <a:ln>
                          <a:noFill/>
                        </a:ln>
                        <a:solidFill>
                          <a:srgbClr val="990099"/>
                        </a:solidFill>
                        <a:effectLst/>
                        <a:latin typeface="標楷體" pitchFamily="65" charset="-120"/>
                        <a:ea typeface="標楷體" pitchFamily="65" charset="-120"/>
                        <a:cs typeface="Times New Roman" pitchFamily="18" charset="0"/>
                      </a:endParaRPr>
                    </a:p>
                  </a:txBody>
                  <a:tcPr marL="64784" marR="6478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800"/>
                        </a:lnSpc>
                        <a:spcBef>
                          <a:spcPct val="0"/>
                        </a:spcBef>
                        <a:spcAft>
                          <a:spcPct val="0"/>
                        </a:spcAft>
                        <a:buClrTx/>
                        <a:buSzTx/>
                        <a:buFontTx/>
                        <a:buNone/>
                        <a:tabLst>
                          <a:tab pos="449263" algn="l"/>
                        </a:tabLst>
                      </a:pPr>
                      <a:r>
                        <a:rPr kumimoji="0" lang="en-US" altLang="zh-TW" sz="18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51</a:t>
                      </a:r>
                      <a:endParaRPr kumimoji="0" lang="zh-TW" altLang="zh-TW" sz="18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txBody>
                  <a:tcPr marL="64784" marR="6478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rrowheads="1"/>
          </p:cNvSpPr>
          <p:nvPr/>
        </p:nvSpPr>
        <p:spPr bwMode="auto">
          <a:xfrm>
            <a:off x="539750" y="1916113"/>
            <a:ext cx="8064500" cy="4465637"/>
          </a:xfrm>
          <a:prstGeom prst="roundRect">
            <a:avLst>
              <a:gd name="adj" fmla="val 7542"/>
            </a:avLst>
          </a:prstGeom>
          <a:solidFill>
            <a:srgbClr val="FFFFFF"/>
          </a:solidFill>
          <a:ln w="38100" algn="ctr">
            <a:solidFill>
              <a:srgbClr val="0000FF"/>
            </a:solidFill>
            <a:round/>
            <a:headEnd/>
            <a:tailEnd/>
          </a:ln>
          <a:effectLst/>
        </p:spPr>
        <p:txBody>
          <a:bodyPr bIns="10800" anchor="ctr"/>
          <a:lstStyle/>
          <a:p>
            <a:pPr marL="365125" defTabSz="533400">
              <a:spcBef>
                <a:spcPct val="15000"/>
              </a:spcBef>
              <a:buFont typeface="Wingdings" pitchFamily="2" charset="2"/>
              <a:buChar char="u"/>
              <a:defRPr/>
            </a:pPr>
            <a:endParaRPr kumimoji="0" lang="en-US" altLang="zh-TW" sz="2400" dirty="0">
              <a:solidFill>
                <a:schemeClr val="tx1"/>
              </a:solidFill>
              <a:latin typeface="華康正顏楷體W5" pitchFamily="65" charset="-120"/>
              <a:ea typeface="華康正顏楷體W5" pitchFamily="65" charset="-120"/>
            </a:endParaRPr>
          </a:p>
          <a:p>
            <a:pPr marL="365125" defTabSz="533400">
              <a:spcBef>
                <a:spcPct val="15000"/>
              </a:spcBef>
              <a:buFont typeface="Wingdings" pitchFamily="2" charset="2"/>
              <a:buChar char="u"/>
              <a:defRPr/>
            </a:pPr>
            <a:endParaRPr kumimoji="0" lang="en-US" altLang="zh-TW" sz="2400" dirty="0">
              <a:solidFill>
                <a:schemeClr val="tx1"/>
              </a:solidFill>
              <a:latin typeface="華康正顏楷體W5" pitchFamily="65" charset="-120"/>
              <a:ea typeface="華康正顏楷體W5" pitchFamily="65" charset="-120"/>
            </a:endParaRPr>
          </a:p>
          <a:p>
            <a:pPr marL="365125" indent="-365125" defTabSz="533400">
              <a:spcBef>
                <a:spcPct val="15000"/>
              </a:spcBef>
              <a:buFont typeface="Wingdings" pitchFamily="2" charset="2"/>
              <a:buChar char="u"/>
              <a:defRPr/>
            </a:pPr>
            <a:r>
              <a:rPr kumimoji="0" lang="zh-TW" altLang="en-US" sz="2400" dirty="0">
                <a:solidFill>
                  <a:schemeClr val="tx1"/>
                </a:solidFill>
                <a:latin typeface="華康正顏楷體W5" pitchFamily="65" charset="-120"/>
                <a:ea typeface="華康正顏楷體W5" pitchFamily="65" charset="-120"/>
              </a:rPr>
              <a:t>計算方式：</a:t>
            </a:r>
            <a:endParaRPr kumimoji="0" lang="en-US" altLang="zh-TW" sz="2400" dirty="0">
              <a:solidFill>
                <a:schemeClr val="tx1"/>
              </a:solidFill>
              <a:latin typeface="華康正顏楷體W5" pitchFamily="65" charset="-120"/>
              <a:ea typeface="華康正顏楷體W5" pitchFamily="65" charset="-120"/>
            </a:endParaRPr>
          </a:p>
          <a:p>
            <a:pPr marL="722313" lvl="1" indent="-277813" defTabSz="533400">
              <a:spcBef>
                <a:spcPct val="15000"/>
              </a:spcBef>
              <a:buFont typeface="Wingdings" pitchFamily="2" charset="2"/>
              <a:buChar char="Ø"/>
              <a:defRPr/>
            </a:pPr>
            <a:r>
              <a:rPr kumimoji="0" lang="en-US" altLang="zh-TW" sz="2400" dirty="0" smtClean="0">
                <a:latin typeface="標楷體" pitchFamily="65" charset="-120"/>
                <a:ea typeface="標楷體" pitchFamily="65" charset="-120"/>
              </a:rPr>
              <a:t>105</a:t>
            </a:r>
            <a:r>
              <a:rPr kumimoji="0" lang="zh-TW" altLang="en-US" sz="2400" dirty="0" smtClean="0">
                <a:latin typeface="標楷體" pitchFamily="65" charset="-120"/>
                <a:ea typeface="標楷體" pitchFamily="65" charset="-120"/>
              </a:rPr>
              <a:t>年</a:t>
            </a:r>
            <a:r>
              <a:rPr kumimoji="0" lang="en-US" altLang="zh-TW" sz="2400" dirty="0" smtClean="0">
                <a:latin typeface="標楷體" pitchFamily="65" charset="-120"/>
                <a:ea typeface="標楷體" pitchFamily="65" charset="-120"/>
              </a:rPr>
              <a:t>1</a:t>
            </a:r>
            <a:r>
              <a:rPr kumimoji="0" lang="zh-TW" altLang="en-US" sz="2400" dirty="0" smtClean="0">
                <a:latin typeface="標楷體" pitchFamily="65" charset="-120"/>
                <a:ea typeface="標楷體" pitchFamily="65" charset="-120"/>
              </a:rPr>
              <a:t>月</a:t>
            </a:r>
            <a:r>
              <a:rPr kumimoji="0" lang="en-US" altLang="zh-TW" sz="2400" dirty="0" smtClean="0">
                <a:latin typeface="標楷體" pitchFamily="65" charset="-120"/>
                <a:ea typeface="標楷體" pitchFamily="65" charset="-120"/>
              </a:rPr>
              <a:t>1</a:t>
            </a:r>
            <a:r>
              <a:rPr kumimoji="0" lang="zh-TW" altLang="en-US" sz="2400" dirty="0" smtClean="0">
                <a:latin typeface="標楷體" pitchFamily="65" charset="-120"/>
                <a:ea typeface="標楷體" pitchFamily="65" charset="-120"/>
              </a:rPr>
              <a:t>日起，</a:t>
            </a:r>
            <a:r>
              <a:rPr kumimoji="0" lang="zh-TW" altLang="en-US" sz="2400" dirty="0">
                <a:latin typeface="標楷體" pitchFamily="65" charset="-120"/>
                <a:ea typeface="標楷體" pitchFamily="65" charset="-120"/>
              </a:rPr>
              <a:t>補充保險費之法定費率</a:t>
            </a:r>
            <a:r>
              <a:rPr kumimoji="0" lang="zh-TW" altLang="en-US" sz="2400" dirty="0" smtClean="0">
                <a:latin typeface="標楷體" pitchFamily="65" charset="-120"/>
                <a:ea typeface="標楷體" pitchFamily="65" charset="-120"/>
              </a:rPr>
              <a:t>為</a:t>
            </a:r>
            <a:r>
              <a:rPr kumimoji="0" lang="en-US" altLang="zh-TW" sz="2400" dirty="0" smtClean="0">
                <a:solidFill>
                  <a:srgbClr val="FF0000"/>
                </a:solidFill>
                <a:latin typeface="標楷體" pitchFamily="65" charset="-120"/>
                <a:ea typeface="標楷體" pitchFamily="65" charset="-120"/>
              </a:rPr>
              <a:t>1.91%</a:t>
            </a:r>
            <a:r>
              <a:rPr kumimoji="0" lang="zh-TW" altLang="en-US" sz="2400" dirty="0">
                <a:solidFill>
                  <a:schemeClr val="tx1"/>
                </a:solidFill>
                <a:latin typeface="標楷體" pitchFamily="65" charset="-120"/>
                <a:ea typeface="標楷體" pitchFamily="65" charset="-120"/>
              </a:rPr>
              <a:t> 。</a:t>
            </a:r>
            <a:endParaRPr kumimoji="0" lang="en-US" altLang="zh-TW" sz="2400" u="sng" dirty="0" smtClean="0">
              <a:solidFill>
                <a:srgbClr val="009900"/>
              </a:solidFill>
              <a:latin typeface="華康正顏楷體W5" pitchFamily="65" charset="-120"/>
              <a:ea typeface="華康正顏楷體W5" pitchFamily="65" charset="-120"/>
            </a:endParaRPr>
          </a:p>
          <a:p>
            <a:pPr marL="722313" lvl="1" indent="-277813" defTabSz="533400">
              <a:spcBef>
                <a:spcPct val="15000"/>
              </a:spcBef>
              <a:buFont typeface="Wingdings" pitchFamily="2" charset="2"/>
              <a:buChar char="Ø"/>
              <a:defRPr/>
            </a:pPr>
            <a:r>
              <a:rPr kumimoji="0" lang="zh-TW" altLang="zh-TW" sz="2400" u="sng" dirty="0" smtClean="0">
                <a:solidFill>
                  <a:schemeClr val="tx1"/>
                </a:solidFill>
                <a:latin typeface="華康正顏楷體W5" pitchFamily="65" charset="-120"/>
                <a:ea typeface="華康正顏楷體W5" pitchFamily="65" charset="-120"/>
              </a:rPr>
              <a:t>補充保險費費基</a:t>
            </a:r>
            <a:r>
              <a:rPr kumimoji="0" lang="zh-TW" altLang="zh-TW" sz="2400" dirty="0" smtClean="0">
                <a:solidFill>
                  <a:schemeClr val="tx1"/>
                </a:solidFill>
                <a:latin typeface="華康正顏楷體W5" pitchFamily="65" charset="-120"/>
                <a:ea typeface="華康正顏楷體W5" pitchFamily="65" charset="-120"/>
              </a:rPr>
              <a:t>×補充保險費之費率</a:t>
            </a:r>
            <a:r>
              <a:rPr kumimoji="0" lang="zh-TW" altLang="zh-TW" sz="2400" dirty="0" smtClean="0">
                <a:solidFill>
                  <a:srgbClr val="FF0000"/>
                </a:solidFill>
                <a:latin typeface="華康正顏楷體W5" pitchFamily="65" charset="-120"/>
                <a:ea typeface="華康正顏楷體W5" pitchFamily="65" charset="-120"/>
              </a:rPr>
              <a:t>(</a:t>
            </a:r>
            <a:r>
              <a:rPr kumimoji="0" lang="en-US" altLang="zh-TW" sz="2400" dirty="0" smtClean="0">
                <a:solidFill>
                  <a:srgbClr val="FF0000"/>
                </a:solidFill>
                <a:latin typeface="華康正顏楷體W5" pitchFamily="65" charset="-120"/>
                <a:ea typeface="華康正顏楷體W5" pitchFamily="65" charset="-120"/>
              </a:rPr>
              <a:t>1.91</a:t>
            </a:r>
            <a:r>
              <a:rPr kumimoji="0" lang="zh-TW" altLang="zh-TW" sz="2400" dirty="0" smtClean="0">
                <a:solidFill>
                  <a:srgbClr val="FF0000"/>
                </a:solidFill>
                <a:latin typeface="華康正顏楷體W5" pitchFamily="65" charset="-120"/>
                <a:ea typeface="華康正顏楷體W5" pitchFamily="65" charset="-120"/>
              </a:rPr>
              <a:t>%)</a:t>
            </a:r>
            <a:endParaRPr kumimoji="0" lang="en-US" altLang="zh-TW" sz="2400" dirty="0" smtClean="0">
              <a:solidFill>
                <a:srgbClr val="FF0000"/>
              </a:solidFill>
              <a:latin typeface="華康正顏楷體W5" pitchFamily="65" charset="-120"/>
              <a:ea typeface="華康正顏楷體W5" pitchFamily="65" charset="-120"/>
            </a:endParaRPr>
          </a:p>
          <a:p>
            <a:pPr marL="722313" lvl="1" indent="-277813" defTabSz="533400">
              <a:spcBef>
                <a:spcPct val="15000"/>
              </a:spcBef>
              <a:defRPr/>
            </a:pPr>
            <a:endParaRPr kumimoji="0" lang="en-US" altLang="zh-TW" sz="2400" dirty="0">
              <a:solidFill>
                <a:schemeClr val="tx1"/>
              </a:solidFill>
              <a:latin typeface="華康正顏楷體W5" pitchFamily="65" charset="-120"/>
              <a:ea typeface="華康正顏楷體W5" pitchFamily="65" charset="-120"/>
            </a:endParaRPr>
          </a:p>
          <a:p>
            <a:pPr marL="365125" indent="-365125" defTabSz="533400">
              <a:spcBef>
                <a:spcPct val="15000"/>
              </a:spcBef>
              <a:buFont typeface="Wingdings" pitchFamily="2" charset="2"/>
              <a:buChar char="u"/>
              <a:defRPr/>
            </a:pPr>
            <a:r>
              <a:rPr kumimoji="0" lang="zh-TW" altLang="en-US" sz="2400" dirty="0">
                <a:solidFill>
                  <a:schemeClr val="tx1"/>
                </a:solidFill>
                <a:latin typeface="華康正顏楷體W5" pitchFamily="65" charset="-120"/>
                <a:ea typeface="華康正顏楷體W5" pitchFamily="65" charset="-120"/>
              </a:rPr>
              <a:t>開單及繳納方式：</a:t>
            </a:r>
            <a:r>
              <a:rPr kumimoji="0" lang="zh-TW" altLang="en-US" sz="2400" b="1" dirty="0">
                <a:solidFill>
                  <a:srgbClr val="009900"/>
                </a:solidFill>
                <a:ea typeface="標楷體" pitchFamily="65" charset="-120"/>
                <a:cs typeface="Times New Roman" pitchFamily="18" charset="0"/>
              </a:rPr>
              <a:t>（</a:t>
            </a:r>
            <a:r>
              <a:rPr kumimoji="0" lang="en-US" altLang="zh-TW" sz="2400" b="1" dirty="0">
                <a:solidFill>
                  <a:srgbClr val="009900"/>
                </a:solidFill>
                <a:ea typeface="標楷體" pitchFamily="65" charset="-120"/>
                <a:cs typeface="Times New Roman" pitchFamily="18" charset="0"/>
              </a:rPr>
              <a:t>§30</a:t>
            </a:r>
            <a:r>
              <a:rPr kumimoji="0" lang="zh-TW" altLang="en-US" sz="2400" b="1" dirty="0">
                <a:solidFill>
                  <a:srgbClr val="009900"/>
                </a:solidFill>
                <a:ea typeface="標楷體" pitchFamily="65" charset="-120"/>
                <a:cs typeface="Times New Roman" pitchFamily="18" charset="0"/>
              </a:rPr>
              <a:t>）</a:t>
            </a:r>
            <a:endParaRPr kumimoji="0" lang="en-US" altLang="zh-TW" sz="2400" dirty="0">
              <a:solidFill>
                <a:srgbClr val="009900"/>
              </a:solidFill>
              <a:ea typeface="華康正顏楷體W5" pitchFamily="65" charset="-120"/>
              <a:cs typeface="Times New Roman" pitchFamily="18" charset="0"/>
            </a:endParaRPr>
          </a:p>
          <a:p>
            <a:pPr marL="722313" lvl="1" indent="-277813" defTabSz="533400">
              <a:spcBef>
                <a:spcPct val="15000"/>
              </a:spcBef>
              <a:buFont typeface="Wingdings" pitchFamily="2" charset="2"/>
              <a:buChar char="Ø"/>
              <a:defRPr/>
            </a:pPr>
            <a:r>
              <a:rPr kumimoji="0" lang="zh-TW" altLang="en-US" sz="2400" dirty="0">
                <a:solidFill>
                  <a:schemeClr val="tx1"/>
                </a:solidFill>
                <a:latin typeface="華康正顏楷體W5" pitchFamily="65" charset="-120"/>
                <a:ea typeface="華康正顏楷體W5" pitchFamily="65" charset="-120"/>
              </a:rPr>
              <a:t>由扣費義務人，於給付各項所得時，</a:t>
            </a:r>
            <a:r>
              <a:rPr kumimoji="0" lang="zh-TW" altLang="en-US" sz="2400" dirty="0">
                <a:solidFill>
                  <a:schemeClr val="tx1"/>
                </a:solidFill>
                <a:latin typeface="標楷體" pitchFamily="65" charset="-120"/>
                <a:ea typeface="標楷體" pitchFamily="65" charset="-120"/>
              </a:rPr>
              <a:t>扣取補充保險費，並</a:t>
            </a:r>
            <a:r>
              <a:rPr kumimoji="0" lang="zh-TW" altLang="en-US" sz="2400" dirty="0">
                <a:solidFill>
                  <a:schemeClr val="tx1"/>
                </a:solidFill>
                <a:latin typeface="華康正顏楷體W5" pitchFamily="65" charset="-120"/>
                <a:ea typeface="華康正顏楷體W5" pitchFamily="65" charset="-120"/>
              </a:rPr>
              <a:t>於</a:t>
            </a:r>
            <a:r>
              <a:rPr kumimoji="0" lang="zh-TW" altLang="zh-TW" sz="2400" b="1" u="sng" dirty="0">
                <a:solidFill>
                  <a:srgbClr val="990099"/>
                </a:solidFill>
                <a:latin typeface="華康正顏楷體W5" pitchFamily="65" charset="-120"/>
                <a:ea typeface="華康正顏楷體W5" pitchFamily="65" charset="-120"/>
              </a:rPr>
              <a:t>給付日之次月底前</a:t>
            </a:r>
            <a:r>
              <a:rPr kumimoji="0" lang="zh-TW" altLang="en-US" sz="2400" dirty="0">
                <a:solidFill>
                  <a:schemeClr val="tx1"/>
                </a:solidFill>
                <a:latin typeface="華康正顏楷體W5" pitchFamily="65" charset="-120"/>
                <a:ea typeface="華康正顏楷體W5" pitchFamily="65" charset="-120"/>
              </a:rPr>
              <a:t>，依健保局規定格式自行開單及</a:t>
            </a:r>
            <a:r>
              <a:rPr kumimoji="0" lang="zh-TW" altLang="zh-TW" sz="2400" dirty="0">
                <a:solidFill>
                  <a:schemeClr val="tx1"/>
                </a:solidFill>
                <a:latin typeface="華康正顏楷體W5" pitchFamily="65" charset="-120"/>
                <a:ea typeface="華康正顏楷體W5" pitchFamily="65" charset="-120"/>
              </a:rPr>
              <a:t>繳納</a:t>
            </a:r>
            <a:r>
              <a:rPr kumimoji="0" lang="zh-TW" altLang="en-US" sz="2400" dirty="0">
                <a:solidFill>
                  <a:schemeClr val="tx1"/>
                </a:solidFill>
                <a:latin typeface="華康正顏楷體W5" pitchFamily="65" charset="-120"/>
                <a:ea typeface="華康正顏楷體W5" pitchFamily="65" charset="-120"/>
              </a:rPr>
              <a:t>。</a:t>
            </a:r>
            <a:endParaRPr kumimoji="0" lang="en-US" altLang="zh-TW" sz="2400" dirty="0">
              <a:solidFill>
                <a:schemeClr val="tx1"/>
              </a:solidFill>
              <a:latin typeface="華康正顏楷體W5" pitchFamily="65" charset="-120"/>
              <a:ea typeface="華康正顏楷體W5" pitchFamily="65" charset="-120"/>
            </a:endParaRPr>
          </a:p>
          <a:p>
            <a:pPr marL="365125" defTabSz="533400">
              <a:spcBef>
                <a:spcPct val="15000"/>
              </a:spcBef>
              <a:buFont typeface="Wingdings" pitchFamily="2" charset="2"/>
              <a:buChar char="u"/>
              <a:defRPr/>
            </a:pPr>
            <a:endParaRPr kumimoji="0" lang="en-US" altLang="zh-TW" sz="2400" dirty="0">
              <a:solidFill>
                <a:schemeClr val="tx1"/>
              </a:solidFill>
              <a:latin typeface="華康正顏楷體W5" pitchFamily="65" charset="-120"/>
              <a:ea typeface="華康正顏楷體W5" pitchFamily="65" charset="-120"/>
            </a:endParaRPr>
          </a:p>
          <a:p>
            <a:pPr marL="365125" defTabSz="533400">
              <a:spcBef>
                <a:spcPct val="15000"/>
              </a:spcBef>
              <a:buFont typeface="Wingdings" pitchFamily="2" charset="2"/>
              <a:buChar char="u"/>
              <a:defRPr/>
            </a:pPr>
            <a:endParaRPr kumimoji="0" lang="zh-TW" altLang="en-US" sz="2400" dirty="0">
              <a:solidFill>
                <a:schemeClr val="tx1"/>
              </a:solidFill>
              <a:latin typeface="華康正顏楷體W5" pitchFamily="65" charset="-120"/>
              <a:ea typeface="華康正顏楷體W5" pitchFamily="65" charset="-120"/>
            </a:endParaRPr>
          </a:p>
        </p:txBody>
      </p:sp>
      <p:sp>
        <p:nvSpPr>
          <p:cNvPr id="43011" name="AutoShape 4"/>
          <p:cNvSpPr>
            <a:spLocks noChangeArrowheads="1"/>
          </p:cNvSpPr>
          <p:nvPr/>
        </p:nvSpPr>
        <p:spPr bwMode="auto">
          <a:xfrm>
            <a:off x="755650" y="1628775"/>
            <a:ext cx="2160588" cy="576263"/>
          </a:xfrm>
          <a:prstGeom prst="roundRect">
            <a:avLst>
              <a:gd name="adj" fmla="val 16667"/>
            </a:avLst>
          </a:prstGeom>
          <a:solidFill>
            <a:srgbClr val="0000FF"/>
          </a:solidFill>
          <a:ln w="9525" algn="ctr">
            <a:noFill/>
            <a:round/>
            <a:headEnd/>
            <a:tailEnd/>
          </a:ln>
        </p:spPr>
        <p:txBody>
          <a:bodyPr wrap="none" anchor="ctr"/>
          <a:lstStyle/>
          <a:p>
            <a:pPr algn="ctr"/>
            <a:r>
              <a:rPr kumimoji="0" lang="zh-TW" altLang="en-US" sz="2800" b="1">
                <a:solidFill>
                  <a:schemeClr val="bg1"/>
                </a:solidFill>
                <a:latin typeface="華康正顏楷體W5"/>
                <a:ea typeface="華康正顏楷體W5"/>
                <a:cs typeface="華康正顏楷體W5"/>
              </a:rPr>
              <a:t>補充保險費</a:t>
            </a:r>
          </a:p>
        </p:txBody>
      </p:sp>
      <p:sp>
        <p:nvSpPr>
          <p:cNvPr id="43012" name="Rectangle 1027"/>
          <p:cNvSpPr>
            <a:spLocks noChangeArrowheads="1"/>
          </p:cNvSpPr>
          <p:nvPr/>
        </p:nvSpPr>
        <p:spPr bwMode="auto">
          <a:xfrm>
            <a:off x="971550" y="333375"/>
            <a:ext cx="7740650" cy="792163"/>
          </a:xfrm>
          <a:prstGeom prst="rect">
            <a:avLst/>
          </a:prstGeom>
          <a:noFill/>
          <a:ln w="9525">
            <a:noFill/>
            <a:miter lim="800000"/>
            <a:headEnd/>
            <a:tailEnd/>
          </a:ln>
        </p:spPr>
        <p:txBody>
          <a:bodyPr lIns="92075" tIns="46038" rIns="92075" bIns="46038" anchor="ctr"/>
          <a:lstStyle/>
          <a:p>
            <a:pPr algn="ctr"/>
            <a:endParaRPr kumimoji="0" lang="en-US" altLang="zh-TW" sz="4400" b="1">
              <a:solidFill>
                <a:srgbClr val="002060"/>
              </a:solidFill>
              <a:latin typeface="微軟正黑體" pitchFamily="34" charset="-120"/>
              <a:ea typeface="微軟正黑體" pitchFamily="34" charset="-120"/>
            </a:endParaRPr>
          </a:p>
          <a:p>
            <a:pPr algn="ctr"/>
            <a:r>
              <a:rPr kumimoji="0" lang="zh-TW" altLang="en-US" sz="4400" b="1" u="sng">
                <a:solidFill>
                  <a:srgbClr val="FF0000"/>
                </a:solidFill>
                <a:latin typeface="微軟正黑體" pitchFamily="34" charset="-120"/>
                <a:ea typeface="微軟正黑體" pitchFamily="34" charset="-120"/>
              </a:rPr>
              <a:t>補充保險費</a:t>
            </a:r>
            <a:r>
              <a:rPr kumimoji="0" lang="zh-TW" altLang="en-US" sz="4400" b="1">
                <a:solidFill>
                  <a:srgbClr val="002060"/>
                </a:solidFill>
                <a:latin typeface="微軟正黑體" pitchFamily="34" charset="-120"/>
                <a:ea typeface="微軟正黑體" pitchFamily="34" charset="-120"/>
              </a:rPr>
              <a:t>的計算方式 </a:t>
            </a:r>
            <a:endParaRPr kumimoji="0" lang="en-US" altLang="zh-TW" b="1">
              <a:solidFill>
                <a:srgbClr val="FF0000"/>
              </a:solidFill>
              <a:latin typeface="新細明體" pitchFamily="18" charset="-120"/>
              <a:ea typeface="標楷體" pitchFamily="65" charset="-120"/>
            </a:endParaRPr>
          </a:p>
          <a:p>
            <a:pPr algn="ctr"/>
            <a:endParaRPr kumimoji="0" lang="en-US" altLang="zh-TW" sz="4400" b="1">
              <a:solidFill>
                <a:srgbClr val="002060"/>
              </a:solidFill>
              <a:latin typeface="微軟正黑體" pitchFamily="34" charset="-120"/>
              <a:ea typeface="微軟正黑體" pitchFamily="34" charset="-120"/>
            </a:endParaRPr>
          </a:p>
        </p:txBody>
      </p:sp>
      <p:sp>
        <p:nvSpPr>
          <p:cNvPr id="10" name="投影片編號版面配置區 9"/>
          <p:cNvSpPr>
            <a:spLocks noGrp="1"/>
          </p:cNvSpPr>
          <p:nvPr>
            <p:ph type="sldNum" sz="quarter" idx="12"/>
          </p:nvPr>
        </p:nvSpPr>
        <p:spPr/>
        <p:txBody>
          <a:bodyPr/>
          <a:lstStyle/>
          <a:p>
            <a:pPr>
              <a:defRPr/>
            </a:pPr>
            <a:fld id="{25C8CFA0-3B18-4D7F-8324-A09B28C660E4}" type="slidenum">
              <a:rPr lang="zh-TW" altLang="en-US" smtClean="0"/>
              <a:pPr>
                <a:defRPr/>
              </a:pPr>
              <a:t>7</a:t>
            </a:fld>
            <a:endParaRPr lang="en-US" altLang="zh-TW"/>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文字方塊 7"/>
          <p:cNvSpPr txBox="1">
            <a:spLocks noChangeArrowheads="1"/>
          </p:cNvSpPr>
          <p:nvPr/>
        </p:nvSpPr>
        <p:spPr bwMode="auto">
          <a:xfrm>
            <a:off x="539750" y="1628775"/>
            <a:ext cx="8135938" cy="4400550"/>
          </a:xfrm>
          <a:prstGeom prst="rect">
            <a:avLst/>
          </a:prstGeom>
          <a:noFill/>
          <a:ln w="9525">
            <a:noFill/>
            <a:miter lim="800000"/>
            <a:headEnd/>
            <a:tailEnd/>
          </a:ln>
        </p:spPr>
        <p:txBody>
          <a:bodyPr>
            <a:spAutoFit/>
          </a:bodyPr>
          <a:lstStyle/>
          <a:p>
            <a:pPr>
              <a:buFont typeface="Wingdings" pitchFamily="2" charset="2"/>
              <a:buChar char="l"/>
            </a:pPr>
            <a:r>
              <a:rPr kumimoji="0" lang="zh-TW" altLang="en-US" sz="2800" b="1" u="sng">
                <a:latin typeface="標楷體" pitchFamily="65" charset="-120"/>
                <a:ea typeface="標楷體" pitchFamily="65" charset="-120"/>
              </a:rPr>
              <a:t>扣費義務人</a:t>
            </a:r>
            <a:r>
              <a:rPr kumimoji="0" lang="zh-TW" altLang="en-US" sz="2800">
                <a:latin typeface="標楷體" pitchFamily="65" charset="-120"/>
                <a:ea typeface="標楷體" pitchFamily="65" charset="-120"/>
              </a:rPr>
              <a:t>：即所得稅法之扣繳義務人</a:t>
            </a:r>
            <a:r>
              <a:rPr kumimoji="0" lang="en-US" altLang="zh-TW" sz="2800" b="1">
                <a:solidFill>
                  <a:srgbClr val="009900"/>
                </a:solidFill>
                <a:latin typeface="標楷體" pitchFamily="65" charset="-120"/>
                <a:ea typeface="全真特圓體"/>
                <a:cs typeface="全真特圓體"/>
              </a:rPr>
              <a:t>(§2</a:t>
            </a:r>
            <a:r>
              <a:rPr kumimoji="0" lang="zh-TW" altLang="en-US" sz="2800" b="1">
                <a:solidFill>
                  <a:srgbClr val="009900"/>
                </a:solidFill>
                <a:latin typeface="標楷體" pitchFamily="65" charset="-120"/>
                <a:ea typeface="全真特圓體"/>
                <a:cs typeface="全真特圓體"/>
              </a:rPr>
              <a:t>）</a:t>
            </a:r>
            <a:r>
              <a:rPr kumimoji="0" lang="zh-TW" altLang="en-US" sz="2800" b="1">
                <a:solidFill>
                  <a:srgbClr val="002060"/>
                </a:solidFill>
                <a:latin typeface="標楷體" pitchFamily="65" charset="-120"/>
                <a:ea typeface="全真特圓體"/>
                <a:cs typeface="全真特圓體"/>
              </a:rPr>
              <a:t> </a:t>
            </a:r>
            <a:endParaRPr kumimoji="0" lang="en-US" altLang="zh-TW" sz="2800">
              <a:latin typeface="標楷體" pitchFamily="65" charset="-120"/>
              <a:ea typeface="標楷體" pitchFamily="65" charset="-120"/>
            </a:endParaRPr>
          </a:p>
          <a:p>
            <a:r>
              <a:rPr kumimoji="0" lang="en-US" altLang="zh-TW" sz="2800">
                <a:solidFill>
                  <a:schemeClr val="tx1"/>
                </a:solidFill>
                <a:ea typeface="標楷體" pitchFamily="65" charset="-120"/>
              </a:rPr>
              <a:t>  </a:t>
            </a:r>
            <a:r>
              <a:rPr kumimoji="0" lang="zh-TW" altLang="zh-TW" sz="2800">
                <a:solidFill>
                  <a:schemeClr val="tx1"/>
                </a:solidFill>
                <a:ea typeface="標楷體" pitchFamily="65" charset="-120"/>
              </a:rPr>
              <a:t>等同於所得稅法第</a:t>
            </a:r>
            <a:r>
              <a:rPr kumimoji="0" lang="en-US" altLang="zh-TW" sz="2800">
                <a:solidFill>
                  <a:schemeClr val="tx1"/>
                </a:solidFill>
                <a:ea typeface="標楷體" pitchFamily="65" charset="-120"/>
              </a:rPr>
              <a:t>89</a:t>
            </a:r>
            <a:r>
              <a:rPr kumimoji="0" lang="zh-TW" altLang="zh-TW" sz="2800">
                <a:solidFill>
                  <a:schemeClr val="tx1"/>
                </a:solidFill>
                <a:ea typeface="標楷體" pitchFamily="65" charset="-120"/>
              </a:rPr>
              <a:t>條及第</a:t>
            </a:r>
            <a:r>
              <a:rPr kumimoji="0" lang="en-US" altLang="zh-TW" sz="2800">
                <a:solidFill>
                  <a:schemeClr val="tx1"/>
                </a:solidFill>
                <a:ea typeface="標楷體" pitchFamily="65" charset="-120"/>
              </a:rPr>
              <a:t>89</a:t>
            </a:r>
            <a:r>
              <a:rPr kumimoji="0" lang="zh-TW" altLang="zh-TW" sz="2800">
                <a:solidFill>
                  <a:schemeClr val="tx1"/>
                </a:solidFill>
                <a:ea typeface="標楷體" pitchFamily="65" charset="-120"/>
              </a:rPr>
              <a:t>條之</a:t>
            </a:r>
            <a:r>
              <a:rPr kumimoji="0" lang="en-US" altLang="zh-TW" sz="2800">
                <a:solidFill>
                  <a:schemeClr val="tx1"/>
                </a:solidFill>
                <a:ea typeface="標楷體" pitchFamily="65" charset="-120"/>
              </a:rPr>
              <a:t>1</a:t>
            </a:r>
            <a:r>
              <a:rPr kumimoji="0" lang="zh-TW" altLang="zh-TW" sz="2800">
                <a:solidFill>
                  <a:schemeClr val="tx1"/>
                </a:solidFill>
                <a:ea typeface="標楷體" pitchFamily="65" charset="-120"/>
              </a:rPr>
              <a:t>規定之扣繳</a:t>
            </a:r>
            <a:r>
              <a:rPr kumimoji="0" lang="en-US" altLang="zh-TW" sz="2800">
                <a:solidFill>
                  <a:schemeClr val="tx1"/>
                </a:solidFill>
                <a:ea typeface="標楷體" pitchFamily="65" charset="-120"/>
              </a:rPr>
              <a:t/>
            </a:r>
            <a:br>
              <a:rPr kumimoji="0" lang="en-US" altLang="zh-TW" sz="2800">
                <a:solidFill>
                  <a:schemeClr val="tx1"/>
                </a:solidFill>
                <a:ea typeface="標楷體" pitchFamily="65" charset="-120"/>
              </a:rPr>
            </a:br>
            <a:r>
              <a:rPr kumimoji="0" lang="en-US" altLang="zh-TW" sz="2800">
                <a:solidFill>
                  <a:schemeClr val="tx1"/>
                </a:solidFill>
                <a:ea typeface="標楷體" pitchFamily="65" charset="-120"/>
              </a:rPr>
              <a:t>  </a:t>
            </a:r>
            <a:r>
              <a:rPr kumimoji="0" lang="zh-TW" altLang="zh-TW" sz="2800">
                <a:solidFill>
                  <a:schemeClr val="tx1"/>
                </a:solidFill>
                <a:ea typeface="標楷體" pitchFamily="65" charset="-120"/>
              </a:rPr>
              <a:t>義務人。</a:t>
            </a:r>
            <a:endParaRPr kumimoji="0" lang="en-US" altLang="zh-TW" sz="2800">
              <a:solidFill>
                <a:schemeClr val="tx1"/>
              </a:solidFill>
              <a:ea typeface="標楷體" pitchFamily="65" charset="-120"/>
            </a:endParaRPr>
          </a:p>
          <a:p>
            <a:pPr>
              <a:buFont typeface="Wingdings" pitchFamily="2" charset="2"/>
              <a:buChar char="l"/>
            </a:pPr>
            <a:r>
              <a:rPr kumimoji="0" lang="zh-TW" altLang="zh-TW" sz="2800" b="1" u="sng">
                <a:latin typeface="標楷體" pitchFamily="65" charset="-120"/>
                <a:ea typeface="標楷體" pitchFamily="65" charset="-120"/>
              </a:rPr>
              <a:t>扣費義務人分為</a:t>
            </a:r>
            <a:r>
              <a:rPr kumimoji="0" lang="zh-TW" altLang="zh-TW" sz="2800">
                <a:latin typeface="標楷體" pitchFamily="65" charset="-120"/>
                <a:ea typeface="標楷體" pitchFamily="65" charset="-120"/>
              </a:rPr>
              <a:t>：</a:t>
            </a:r>
          </a:p>
          <a:p>
            <a:pPr lvl="1"/>
            <a:r>
              <a:rPr kumimoji="0" lang="en-US" altLang="zh-TW" sz="2800">
                <a:solidFill>
                  <a:schemeClr val="tx1"/>
                </a:solidFill>
                <a:ea typeface="標楷體" pitchFamily="65" charset="-120"/>
              </a:rPr>
              <a:t>1.</a:t>
            </a:r>
            <a:r>
              <a:rPr kumimoji="0" lang="zh-TW" altLang="zh-TW" sz="2800" b="1" u="sng">
                <a:solidFill>
                  <a:srgbClr val="002060"/>
                </a:solidFill>
                <a:ea typeface="標楷體" pitchFamily="65" charset="-120"/>
              </a:rPr>
              <a:t>股利</a:t>
            </a:r>
            <a:r>
              <a:rPr kumimoji="0" lang="zh-TW" altLang="zh-TW" sz="2800">
                <a:solidFill>
                  <a:schemeClr val="tx1"/>
                </a:solidFill>
                <a:ea typeface="標楷體" pitchFamily="65" charset="-120"/>
              </a:rPr>
              <a:t>：公司負責人</a:t>
            </a:r>
            <a:r>
              <a:rPr kumimoji="0" lang="en-US" altLang="zh-TW" sz="2400" b="1">
                <a:solidFill>
                  <a:srgbClr val="009900"/>
                </a:solidFill>
                <a:latin typeface="標楷體" pitchFamily="65" charset="-120"/>
                <a:ea typeface="標楷體" pitchFamily="65" charset="-120"/>
              </a:rPr>
              <a:t>(</a:t>
            </a:r>
            <a:r>
              <a:rPr kumimoji="0" lang="zh-TW" altLang="en-US" sz="2400" b="1">
                <a:solidFill>
                  <a:srgbClr val="009900"/>
                </a:solidFill>
                <a:latin typeface="標楷體" pitchFamily="65" charset="-120"/>
                <a:ea typeface="標楷體" pitchFamily="65" charset="-120"/>
              </a:rPr>
              <a:t>扣繳辦法</a:t>
            </a:r>
            <a:r>
              <a:rPr kumimoji="0" lang="en-US" altLang="zh-TW" sz="2400" b="1">
                <a:solidFill>
                  <a:srgbClr val="009900"/>
                </a:solidFill>
                <a:latin typeface="標楷體" pitchFamily="65" charset="-120"/>
                <a:ea typeface="標楷體" pitchFamily="65" charset="-120"/>
              </a:rPr>
              <a:t>§7)</a:t>
            </a:r>
            <a:r>
              <a:rPr kumimoji="0" lang="en-US" altLang="zh-TW" sz="2800" b="1">
                <a:solidFill>
                  <a:srgbClr val="009900"/>
                </a:solidFill>
                <a:latin typeface="標楷體" pitchFamily="65" charset="-120"/>
                <a:ea typeface="標楷體" pitchFamily="65" charset="-120"/>
              </a:rPr>
              <a:t> </a:t>
            </a:r>
            <a:r>
              <a:rPr kumimoji="0" lang="zh-TW" altLang="zh-TW" sz="2800">
                <a:solidFill>
                  <a:schemeClr val="tx1"/>
                </a:solidFill>
                <a:ea typeface="標楷體" pitchFamily="65" charset="-120"/>
              </a:rPr>
              <a:t>。</a:t>
            </a:r>
          </a:p>
          <a:p>
            <a:pPr lvl="1"/>
            <a:r>
              <a:rPr kumimoji="0" lang="en-US" altLang="zh-TW" sz="2800">
                <a:solidFill>
                  <a:schemeClr val="tx1"/>
                </a:solidFill>
                <a:ea typeface="標楷體" pitchFamily="65" charset="-120"/>
              </a:rPr>
              <a:t>2.</a:t>
            </a:r>
            <a:r>
              <a:rPr kumimoji="0" lang="zh-TW" altLang="zh-TW" sz="2800" b="1" u="sng">
                <a:solidFill>
                  <a:srgbClr val="002060"/>
                </a:solidFill>
                <a:ea typeface="標楷體" pitchFamily="65" charset="-120"/>
              </a:rPr>
              <a:t>薪資、利息、租金、執行業務收入</a:t>
            </a:r>
            <a:r>
              <a:rPr kumimoji="0" lang="zh-TW" altLang="zh-TW" sz="2800">
                <a:solidFill>
                  <a:schemeClr val="tx1"/>
                </a:solidFill>
                <a:ea typeface="標楷體" pitchFamily="65" charset="-120"/>
              </a:rPr>
              <a:t>：機關團體負扣繳責任之單位主管、事業負責人、執行業務者。</a:t>
            </a:r>
          </a:p>
          <a:p>
            <a:pPr lvl="1"/>
            <a:r>
              <a:rPr kumimoji="0" lang="en-US" altLang="zh-TW" sz="2800">
                <a:solidFill>
                  <a:schemeClr val="tx1"/>
                </a:solidFill>
                <a:ea typeface="標楷體" pitchFamily="65" charset="-120"/>
              </a:rPr>
              <a:t>3.</a:t>
            </a:r>
            <a:r>
              <a:rPr kumimoji="0" lang="zh-TW" altLang="zh-TW" sz="2800" b="1" u="sng">
                <a:solidFill>
                  <a:srgbClr val="002060"/>
                </a:solidFill>
                <a:ea typeface="標楷體" pitchFamily="65" charset="-120"/>
              </a:rPr>
              <a:t>信託財產</a:t>
            </a:r>
            <a:r>
              <a:rPr kumimoji="0" lang="zh-TW" altLang="zh-TW" sz="2800">
                <a:solidFill>
                  <a:schemeClr val="tx1"/>
                </a:solidFill>
                <a:ea typeface="標楷體" pitchFamily="65" charset="-120"/>
              </a:rPr>
              <a:t>：信託財產的受託人</a:t>
            </a:r>
            <a:r>
              <a:rPr kumimoji="0" lang="en-US" altLang="zh-TW" sz="2400" b="1">
                <a:solidFill>
                  <a:srgbClr val="009900"/>
                </a:solidFill>
                <a:latin typeface="標楷體" pitchFamily="65" charset="-120"/>
                <a:ea typeface="標楷體" pitchFamily="65" charset="-120"/>
              </a:rPr>
              <a:t>(</a:t>
            </a:r>
            <a:r>
              <a:rPr kumimoji="0" lang="zh-TW" altLang="en-US" sz="2400" b="1">
                <a:solidFill>
                  <a:srgbClr val="009900"/>
                </a:solidFill>
                <a:latin typeface="標楷體" pitchFamily="65" charset="-120"/>
                <a:ea typeface="標楷體" pitchFamily="65" charset="-120"/>
              </a:rPr>
              <a:t>扣繳辦法</a:t>
            </a:r>
            <a:r>
              <a:rPr kumimoji="0" lang="en-US" altLang="zh-TW" sz="2400" b="1">
                <a:solidFill>
                  <a:srgbClr val="009900"/>
                </a:solidFill>
                <a:latin typeface="標楷體" pitchFamily="65" charset="-120"/>
                <a:ea typeface="標楷體" pitchFamily="65" charset="-120"/>
              </a:rPr>
              <a:t>§8)</a:t>
            </a:r>
            <a:r>
              <a:rPr kumimoji="0" lang="zh-TW" altLang="en-US" sz="2800">
                <a:solidFill>
                  <a:schemeClr val="tx1"/>
                </a:solidFill>
                <a:latin typeface="標楷體" pitchFamily="65" charset="-120"/>
                <a:ea typeface="標楷體" pitchFamily="65" charset="-120"/>
              </a:rPr>
              <a:t>。</a:t>
            </a:r>
            <a:endParaRPr kumimoji="0" lang="zh-TW" altLang="zh-TW" sz="2800">
              <a:solidFill>
                <a:schemeClr val="tx1"/>
              </a:solidFill>
              <a:ea typeface="標楷體" pitchFamily="65" charset="-120"/>
            </a:endParaRPr>
          </a:p>
          <a:p>
            <a:pPr lvl="1"/>
            <a:endParaRPr kumimoji="0" lang="en-US" altLang="zh-TW" sz="2800">
              <a:solidFill>
                <a:schemeClr val="tx1"/>
              </a:solidFill>
              <a:latin typeface="標楷體" pitchFamily="65" charset="-120"/>
              <a:ea typeface="標楷體" pitchFamily="65" charset="-120"/>
            </a:endParaRPr>
          </a:p>
        </p:txBody>
      </p:sp>
      <p:sp>
        <p:nvSpPr>
          <p:cNvPr id="44035" name="Rectangle 1027"/>
          <p:cNvSpPr>
            <a:spLocks noChangeArrowheads="1"/>
          </p:cNvSpPr>
          <p:nvPr/>
        </p:nvSpPr>
        <p:spPr bwMode="auto">
          <a:xfrm>
            <a:off x="1187450" y="404813"/>
            <a:ext cx="7956550" cy="792162"/>
          </a:xfrm>
          <a:prstGeom prst="rect">
            <a:avLst/>
          </a:prstGeom>
          <a:noFill/>
          <a:ln w="9525">
            <a:noFill/>
            <a:miter lim="800000"/>
            <a:headEnd/>
            <a:tailEnd/>
          </a:ln>
        </p:spPr>
        <p:txBody>
          <a:bodyPr lIns="92075" tIns="46038" rIns="92075" bIns="46038" anchor="ctr"/>
          <a:lstStyle/>
          <a:p>
            <a:r>
              <a:rPr kumimoji="0" lang="zh-TW" altLang="en-US" sz="4400" b="1">
                <a:solidFill>
                  <a:srgbClr val="002060"/>
                </a:solidFill>
                <a:latin typeface="微軟正黑體" pitchFamily="34" charset="-120"/>
                <a:ea typeface="微軟正黑體" pitchFamily="34" charset="-120"/>
              </a:rPr>
              <a:t>二代健保之「扣費義務人」</a:t>
            </a:r>
            <a:endParaRPr kumimoji="0" lang="en-US" altLang="zh-TW" b="1">
              <a:solidFill>
                <a:srgbClr val="002060"/>
              </a:solidFill>
              <a:latin typeface="微軟正黑體" pitchFamily="34" charset="-120"/>
              <a:ea typeface="微軟正黑體" pitchFamily="34" charset="-120"/>
            </a:endParaRPr>
          </a:p>
        </p:txBody>
      </p:sp>
      <p:sp>
        <p:nvSpPr>
          <p:cNvPr id="7" name="投影片編號版面配置區 6"/>
          <p:cNvSpPr>
            <a:spLocks noGrp="1"/>
          </p:cNvSpPr>
          <p:nvPr>
            <p:ph type="sldNum" sz="quarter" idx="12"/>
          </p:nvPr>
        </p:nvSpPr>
        <p:spPr/>
        <p:txBody>
          <a:bodyPr/>
          <a:lstStyle/>
          <a:p>
            <a:pPr>
              <a:defRPr/>
            </a:pPr>
            <a:fld id="{408E82FE-6E80-44C8-B78C-D39AE3AE9FFA}" type="slidenum">
              <a:rPr lang="zh-TW" altLang="en-US" smtClean="0"/>
              <a:pPr>
                <a:defRPr/>
              </a:pPr>
              <a:t>8</a:t>
            </a:fld>
            <a:endParaRPr lang="en-US" altLang="zh-TW"/>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文字方塊 5"/>
          <p:cNvSpPr txBox="1">
            <a:spLocks noChangeArrowheads="1"/>
          </p:cNvSpPr>
          <p:nvPr/>
        </p:nvSpPr>
        <p:spPr bwMode="auto">
          <a:xfrm>
            <a:off x="468313" y="1341438"/>
            <a:ext cx="8280400" cy="3105274"/>
          </a:xfrm>
          <a:prstGeom prst="rect">
            <a:avLst/>
          </a:prstGeom>
          <a:noFill/>
          <a:ln w="9525">
            <a:noFill/>
            <a:miter lim="800000"/>
            <a:headEnd/>
            <a:tailEnd/>
          </a:ln>
        </p:spPr>
        <p:txBody>
          <a:bodyPr>
            <a:spAutoFit/>
          </a:bodyPr>
          <a:lstStyle/>
          <a:p>
            <a:pPr>
              <a:lnSpc>
                <a:spcPts val="4600"/>
              </a:lnSpc>
              <a:buFont typeface="Wingdings" pitchFamily="2" charset="2"/>
              <a:buChar char="p"/>
            </a:pPr>
            <a:r>
              <a:rPr kumimoji="0" lang="zh-TW" altLang="en-US" sz="2800" b="1" u="sng" dirty="0">
                <a:solidFill>
                  <a:srgbClr val="7030A0"/>
                </a:solidFill>
                <a:latin typeface="標楷體" pitchFamily="65" charset="-120"/>
                <a:ea typeface="標楷體" pitchFamily="65" charset="-120"/>
              </a:rPr>
              <a:t>扣取時點</a:t>
            </a:r>
            <a:r>
              <a:rPr kumimoji="0" lang="zh-TW" altLang="en-US" sz="2800" b="1" dirty="0">
                <a:solidFill>
                  <a:srgbClr val="7030A0"/>
                </a:solidFill>
                <a:latin typeface="標楷體" pitchFamily="65" charset="-120"/>
                <a:ea typeface="標楷體" pitchFamily="65" charset="-120"/>
              </a:rPr>
              <a:t>：</a:t>
            </a:r>
            <a:r>
              <a:rPr kumimoji="0" lang="en-US" altLang="zh-TW" sz="1800" b="1" dirty="0">
                <a:solidFill>
                  <a:srgbClr val="7030A0"/>
                </a:solidFill>
                <a:latin typeface="標楷體" pitchFamily="65" charset="-120"/>
                <a:ea typeface="標楷體" pitchFamily="65" charset="-120"/>
              </a:rPr>
              <a:t>(</a:t>
            </a:r>
            <a:r>
              <a:rPr kumimoji="0" lang="zh-TW" altLang="en-US" sz="1800" b="1" dirty="0">
                <a:solidFill>
                  <a:srgbClr val="7030A0"/>
                </a:solidFill>
                <a:latin typeface="標楷體" pitchFamily="65" charset="-120"/>
                <a:ea typeface="標楷體" pitchFamily="65" charset="-120"/>
              </a:rPr>
              <a:t>扣繳辦法</a:t>
            </a:r>
            <a:r>
              <a:rPr kumimoji="0" lang="en-US" altLang="zh-TW" sz="1800" b="1" dirty="0">
                <a:solidFill>
                  <a:srgbClr val="7030A0"/>
                </a:solidFill>
                <a:latin typeface="標楷體" pitchFamily="65" charset="-120"/>
                <a:ea typeface="標楷體" pitchFamily="65" charset="-120"/>
              </a:rPr>
              <a:t>§2</a:t>
            </a:r>
            <a:r>
              <a:rPr kumimoji="0" lang="zh-TW" altLang="en-US" sz="1800" b="1" dirty="0">
                <a:solidFill>
                  <a:srgbClr val="7030A0"/>
                </a:solidFill>
                <a:latin typeface="標楷體" pitchFamily="65" charset="-120"/>
                <a:ea typeface="標楷體" pitchFamily="65" charset="-120"/>
              </a:rPr>
              <a:t>、</a:t>
            </a:r>
            <a:r>
              <a:rPr kumimoji="0" lang="en-US" altLang="zh-TW" sz="1800" b="1" dirty="0">
                <a:solidFill>
                  <a:srgbClr val="7030A0"/>
                </a:solidFill>
                <a:latin typeface="標楷體" pitchFamily="65" charset="-120"/>
                <a:ea typeface="標楷體" pitchFamily="65" charset="-120"/>
              </a:rPr>
              <a:t>§8)</a:t>
            </a:r>
            <a:endParaRPr kumimoji="0" lang="en-US" altLang="zh-TW" sz="1800" b="1" dirty="0">
              <a:solidFill>
                <a:srgbClr val="009900"/>
              </a:solidFill>
              <a:latin typeface="標楷體" pitchFamily="65" charset="-120"/>
              <a:ea typeface="標楷體" pitchFamily="65" charset="-120"/>
            </a:endParaRPr>
          </a:p>
          <a:p>
            <a:pPr marL="715963" lvl="3" indent="-274638">
              <a:lnSpc>
                <a:spcPts val="4600"/>
              </a:lnSpc>
              <a:buFont typeface="Wingdings" pitchFamily="2" charset="2"/>
              <a:buChar char="Ø"/>
            </a:pPr>
            <a:r>
              <a:rPr kumimoji="0" lang="zh-TW" altLang="zh-TW" sz="2800" b="1" dirty="0">
                <a:solidFill>
                  <a:srgbClr val="7030A0"/>
                </a:solidFill>
                <a:latin typeface="標楷體" pitchFamily="65" charset="-120"/>
                <a:ea typeface="標楷體" pitchFamily="65" charset="-120"/>
              </a:rPr>
              <a:t>給付時</a:t>
            </a:r>
            <a:r>
              <a:rPr kumimoji="0" lang="zh-TW" altLang="en-US" sz="2800" b="1" dirty="0">
                <a:solidFill>
                  <a:srgbClr val="7030A0"/>
                </a:solidFill>
                <a:latin typeface="標楷體" pitchFamily="65" charset="-120"/>
                <a:ea typeface="標楷體" pitchFamily="65" charset="-120"/>
              </a:rPr>
              <a:t>：</a:t>
            </a:r>
            <a:r>
              <a:rPr kumimoji="0" lang="zh-TW" altLang="zh-TW" sz="2600" dirty="0">
                <a:solidFill>
                  <a:srgbClr val="002060"/>
                </a:solidFill>
                <a:latin typeface="標楷體" pitchFamily="65" charset="-120"/>
                <a:ea typeface="標楷體" pitchFamily="65" charset="-120"/>
              </a:rPr>
              <a:t>指實際給付、轉帳給付或匯撥給付之時</a:t>
            </a:r>
            <a:r>
              <a:rPr kumimoji="0" lang="zh-TW" altLang="en-US" sz="2600" dirty="0">
                <a:solidFill>
                  <a:srgbClr val="002060"/>
                </a:solidFill>
                <a:latin typeface="標楷體" pitchFamily="65" charset="-120"/>
                <a:ea typeface="標楷體" pitchFamily="65" charset="-120"/>
              </a:rPr>
              <a:t>。</a:t>
            </a:r>
            <a:endParaRPr kumimoji="0" lang="en-US" altLang="zh-TW" sz="2600" dirty="0">
              <a:solidFill>
                <a:srgbClr val="002060"/>
              </a:solidFill>
              <a:latin typeface="標楷體" pitchFamily="65" charset="-120"/>
              <a:ea typeface="標楷體" pitchFamily="65" charset="-120"/>
            </a:endParaRPr>
          </a:p>
          <a:p>
            <a:pPr marL="715963" lvl="3" indent="-274638">
              <a:lnSpc>
                <a:spcPts val="3500"/>
              </a:lnSpc>
              <a:buFont typeface="Wingdings" pitchFamily="2" charset="2"/>
              <a:buChar char="Ø"/>
            </a:pPr>
            <a:r>
              <a:rPr kumimoji="0" lang="zh-TW" altLang="en-US" sz="2600" dirty="0">
                <a:solidFill>
                  <a:srgbClr val="127412"/>
                </a:solidFill>
                <a:latin typeface="標楷體" pitchFamily="65" charset="-120"/>
                <a:ea typeface="標楷體" pitchFamily="65" charset="-120"/>
              </a:rPr>
              <a:t>信託財產股利、利息或租金收入扣費義務人，於</a:t>
            </a:r>
            <a:r>
              <a:rPr kumimoji="0" lang="zh-TW" altLang="en-US" sz="2600" u="sng" dirty="0">
                <a:solidFill>
                  <a:srgbClr val="127412"/>
                </a:solidFill>
                <a:latin typeface="標楷體" pitchFamily="65" charset="-120"/>
                <a:ea typeface="標楷體" pitchFamily="65" charset="-120"/>
              </a:rPr>
              <a:t>計算或分配時</a:t>
            </a:r>
            <a:r>
              <a:rPr kumimoji="0" lang="zh-TW" altLang="en-US" sz="2600" dirty="0">
                <a:solidFill>
                  <a:srgbClr val="127412"/>
                </a:solidFill>
                <a:latin typeface="標楷體" pitchFamily="65" charset="-120"/>
                <a:ea typeface="標楷體" pitchFamily="65" charset="-120"/>
              </a:rPr>
              <a:t>，</a:t>
            </a:r>
            <a:r>
              <a:rPr kumimoji="0" lang="zh-TW" altLang="zh-TW" sz="2600" dirty="0">
                <a:solidFill>
                  <a:srgbClr val="127412"/>
                </a:solidFill>
                <a:latin typeface="標楷體" pitchFamily="65" charset="-120"/>
                <a:ea typeface="標楷體" pitchFamily="65" charset="-120"/>
              </a:rPr>
              <a:t>扣取補充保險費</a:t>
            </a:r>
            <a:r>
              <a:rPr kumimoji="0" lang="zh-TW" altLang="en-US" sz="2600" dirty="0">
                <a:solidFill>
                  <a:srgbClr val="127412"/>
                </a:solidFill>
                <a:latin typeface="標楷體" pitchFamily="65" charset="-120"/>
                <a:ea typeface="標楷體" pitchFamily="65" charset="-120"/>
              </a:rPr>
              <a:t>。</a:t>
            </a:r>
            <a:endParaRPr kumimoji="0" lang="en-US" altLang="zh-TW" sz="2600" dirty="0">
              <a:solidFill>
                <a:srgbClr val="127412"/>
              </a:solidFill>
              <a:latin typeface="標楷體" pitchFamily="65" charset="-120"/>
              <a:ea typeface="標楷體" pitchFamily="65" charset="-120"/>
            </a:endParaRPr>
          </a:p>
          <a:p>
            <a:pPr>
              <a:lnSpc>
                <a:spcPts val="4000"/>
              </a:lnSpc>
              <a:buFont typeface="Wingdings" pitchFamily="2" charset="2"/>
              <a:buChar char="p"/>
            </a:pPr>
            <a:r>
              <a:rPr kumimoji="0" lang="zh-TW" altLang="en-US" sz="2800" b="1" u="sng" dirty="0">
                <a:solidFill>
                  <a:srgbClr val="7030A0"/>
                </a:solidFill>
                <a:latin typeface="標楷體" pitchFamily="65" charset="-120"/>
                <a:ea typeface="標楷體" pitchFamily="65" charset="-120"/>
              </a:rPr>
              <a:t>繳納時點</a:t>
            </a:r>
            <a:r>
              <a:rPr kumimoji="0" lang="zh-TW" altLang="en-US" sz="2800" b="1" dirty="0">
                <a:solidFill>
                  <a:srgbClr val="7030A0"/>
                </a:solidFill>
                <a:latin typeface="標楷體" pitchFamily="65" charset="-120"/>
                <a:ea typeface="標楷體" pitchFamily="65" charset="-120"/>
              </a:rPr>
              <a:t>：</a:t>
            </a:r>
            <a:r>
              <a:rPr kumimoji="0" lang="en-US" altLang="zh-TW" sz="2800" b="1" dirty="0">
                <a:solidFill>
                  <a:srgbClr val="7030A0"/>
                </a:solidFill>
                <a:latin typeface="標楷體" pitchFamily="65" charset="-120"/>
                <a:ea typeface="標楷體" pitchFamily="65" charset="-120"/>
              </a:rPr>
              <a:t> </a:t>
            </a:r>
            <a:r>
              <a:rPr kumimoji="0" lang="en-US" altLang="zh-TW" sz="2000" b="1" dirty="0">
                <a:solidFill>
                  <a:srgbClr val="7030A0"/>
                </a:solidFill>
                <a:latin typeface="標楷體" pitchFamily="65" charset="-120"/>
                <a:ea typeface="標楷體" pitchFamily="65" charset="-120"/>
              </a:rPr>
              <a:t>(</a:t>
            </a:r>
            <a:r>
              <a:rPr kumimoji="0" lang="zh-TW" altLang="en-US" sz="2000" b="1" dirty="0">
                <a:solidFill>
                  <a:srgbClr val="7030A0"/>
                </a:solidFill>
                <a:latin typeface="標楷體" pitchFamily="65" charset="-120"/>
                <a:ea typeface="標楷體" pitchFamily="65" charset="-120"/>
              </a:rPr>
              <a:t>本法</a:t>
            </a:r>
            <a:r>
              <a:rPr kumimoji="0" lang="en-US" altLang="zh-TW" sz="2000" b="1" dirty="0">
                <a:solidFill>
                  <a:srgbClr val="7030A0"/>
                </a:solidFill>
                <a:latin typeface="標楷體" pitchFamily="65" charset="-120"/>
                <a:ea typeface="標楷體" pitchFamily="65" charset="-120"/>
              </a:rPr>
              <a:t>§ 31</a:t>
            </a:r>
            <a:r>
              <a:rPr kumimoji="0" lang="zh-TW" altLang="en-US" sz="2000" b="1" dirty="0">
                <a:solidFill>
                  <a:srgbClr val="7030A0"/>
                </a:solidFill>
                <a:latin typeface="標楷體" pitchFamily="65" charset="-120"/>
                <a:ea typeface="標楷體" pitchFamily="65" charset="-120"/>
              </a:rPr>
              <a:t>、扣繳辦法</a:t>
            </a:r>
            <a:r>
              <a:rPr kumimoji="0" lang="en-US" altLang="zh-TW" sz="2000" b="1" dirty="0">
                <a:solidFill>
                  <a:srgbClr val="7030A0"/>
                </a:solidFill>
                <a:latin typeface="標楷體" pitchFamily="65" charset="-120"/>
                <a:ea typeface="標楷體" pitchFamily="65" charset="-120"/>
              </a:rPr>
              <a:t>§8)</a:t>
            </a:r>
          </a:p>
          <a:p>
            <a:pPr marL="715963" lvl="3" indent="-274638">
              <a:lnSpc>
                <a:spcPts val="3500"/>
              </a:lnSpc>
              <a:spcAft>
                <a:spcPts val="1200"/>
              </a:spcAft>
              <a:buFont typeface="Wingdings" pitchFamily="2" charset="2"/>
              <a:buChar char="Ø"/>
            </a:pPr>
            <a:r>
              <a:rPr kumimoji="0" lang="zh-TW" altLang="zh-TW" sz="2800" dirty="0">
                <a:solidFill>
                  <a:srgbClr val="002060"/>
                </a:solidFill>
                <a:latin typeface="標楷體" pitchFamily="65" charset="-120"/>
                <a:ea typeface="標楷體" pitchFamily="65" charset="-120"/>
              </a:rPr>
              <a:t>給付日之次月底前向保險人繳納</a:t>
            </a:r>
            <a:r>
              <a:rPr kumimoji="0" lang="zh-TW" altLang="en-US" sz="2800" dirty="0">
                <a:solidFill>
                  <a:srgbClr val="002060"/>
                </a:solidFill>
                <a:latin typeface="標楷體" pitchFamily="65" charset="-120"/>
                <a:ea typeface="標楷體" pitchFamily="65" charset="-120"/>
              </a:rPr>
              <a:t>，得寬限</a:t>
            </a:r>
            <a:r>
              <a:rPr kumimoji="0" lang="en-US" altLang="zh-TW" sz="2800" dirty="0">
                <a:solidFill>
                  <a:srgbClr val="002060"/>
                </a:solidFill>
                <a:latin typeface="標楷體" pitchFamily="65" charset="-120"/>
                <a:ea typeface="標楷體" pitchFamily="65" charset="-120"/>
              </a:rPr>
              <a:t>15</a:t>
            </a:r>
            <a:r>
              <a:rPr kumimoji="0" lang="zh-TW" altLang="en-US" sz="2800" dirty="0">
                <a:solidFill>
                  <a:srgbClr val="002060"/>
                </a:solidFill>
                <a:latin typeface="標楷體" pitchFamily="65" charset="-120"/>
                <a:ea typeface="標楷體" pitchFamily="65" charset="-120"/>
              </a:rPr>
              <a:t>日</a:t>
            </a:r>
            <a:r>
              <a:rPr kumimoji="0" lang="zh-TW" altLang="en-US" sz="2800" dirty="0" smtClean="0">
                <a:solidFill>
                  <a:srgbClr val="002060"/>
                </a:solidFill>
                <a:latin typeface="標楷體" pitchFamily="65" charset="-120"/>
                <a:ea typeface="標楷體" pitchFamily="65" charset="-120"/>
              </a:rPr>
              <a:t>。</a:t>
            </a:r>
            <a:endParaRPr kumimoji="0" lang="en-US" altLang="zh-TW" sz="1800" b="1" dirty="0">
              <a:solidFill>
                <a:srgbClr val="009900"/>
              </a:solidFill>
              <a:latin typeface="標楷體" pitchFamily="65" charset="-120"/>
              <a:ea typeface="標楷體" pitchFamily="65" charset="-120"/>
            </a:endParaRPr>
          </a:p>
        </p:txBody>
      </p:sp>
      <p:sp>
        <p:nvSpPr>
          <p:cNvPr id="45059" name="Rectangle 1027"/>
          <p:cNvSpPr>
            <a:spLocks noChangeArrowheads="1"/>
          </p:cNvSpPr>
          <p:nvPr/>
        </p:nvSpPr>
        <p:spPr bwMode="auto">
          <a:xfrm>
            <a:off x="1116013" y="404813"/>
            <a:ext cx="7883525" cy="792162"/>
          </a:xfrm>
          <a:prstGeom prst="rect">
            <a:avLst/>
          </a:prstGeom>
          <a:noFill/>
          <a:ln w="9525">
            <a:noFill/>
            <a:miter lim="800000"/>
            <a:headEnd/>
            <a:tailEnd/>
          </a:ln>
        </p:spPr>
        <p:txBody>
          <a:bodyPr lIns="92075" tIns="46038" rIns="92075" bIns="46038" anchor="ctr"/>
          <a:lstStyle/>
          <a:p>
            <a:r>
              <a:rPr kumimoji="0" lang="zh-TW" altLang="en-US" sz="3600" b="1">
                <a:solidFill>
                  <a:srgbClr val="002060"/>
                </a:solidFill>
                <a:latin typeface="微軟正黑體" pitchFamily="34" charset="-120"/>
                <a:ea typeface="微軟正黑體" pitchFamily="34" charset="-120"/>
              </a:rPr>
              <a:t>「補充保險費」之扣取及繳納時點</a:t>
            </a:r>
            <a:endParaRPr kumimoji="0" lang="en-US" altLang="zh-TW" b="1">
              <a:solidFill>
                <a:srgbClr val="002060"/>
              </a:solidFill>
              <a:latin typeface="微軟正黑體" pitchFamily="34" charset="-120"/>
              <a:ea typeface="微軟正黑體" pitchFamily="34" charset="-120"/>
            </a:endParaRPr>
          </a:p>
        </p:txBody>
      </p:sp>
      <p:sp>
        <p:nvSpPr>
          <p:cNvPr id="5" name="投影片編號版面配置區 4"/>
          <p:cNvSpPr>
            <a:spLocks noGrp="1"/>
          </p:cNvSpPr>
          <p:nvPr>
            <p:ph type="sldNum" sz="quarter" idx="12"/>
          </p:nvPr>
        </p:nvSpPr>
        <p:spPr/>
        <p:txBody>
          <a:bodyPr/>
          <a:lstStyle/>
          <a:p>
            <a:pPr>
              <a:defRPr/>
            </a:pPr>
            <a:fld id="{BD10C7E7-4C0B-4E73-90C5-2758FFEADB2E}" type="slidenum">
              <a:rPr lang="zh-TW" altLang="en-US" smtClean="0"/>
              <a:pPr>
                <a:defRPr/>
              </a:pPr>
              <a:t>9</a:t>
            </a:fld>
            <a:endParaRPr lang="en-US" altLang="zh-TW"/>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theme/theme1.xml><?xml version="1.0" encoding="utf-8"?>
<a:theme xmlns:a="http://schemas.openxmlformats.org/drawingml/2006/main" name="流線">
  <a:themeElements>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線">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線">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2_自訂設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自訂設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自訂設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龍騰四海">
  <a:themeElements>
    <a:clrScheme name="龍騰四海">
      <a:dk1>
        <a:sysClr val="windowText" lastClr="000000"/>
      </a:dk1>
      <a:lt1>
        <a:sysClr val="window" lastClr="FFFFFF"/>
      </a:lt1>
      <a:dk2>
        <a:srgbClr val="001B36"/>
      </a:dk2>
      <a:lt2>
        <a:srgbClr val="EDF8FE"/>
      </a:lt2>
      <a:accent1>
        <a:srgbClr val="477AB1"/>
      </a:accent1>
      <a:accent2>
        <a:srgbClr val="51848E"/>
      </a:accent2>
      <a:accent3>
        <a:srgbClr val="7B9B57"/>
      </a:accent3>
      <a:accent4>
        <a:srgbClr val="8B8D8C"/>
      </a:accent4>
      <a:accent5>
        <a:srgbClr val="8B7396"/>
      </a:accent5>
      <a:accent6>
        <a:srgbClr val="E89A53"/>
      </a:accent6>
      <a:hlink>
        <a:srgbClr val="0080FF"/>
      </a:hlink>
      <a:folHlink>
        <a:srgbClr val="FF00FF"/>
      </a:folHlink>
    </a:clrScheme>
    <a:fontScheme name="龍騰四海">
      <a:majorFont>
        <a:latin typeface="Maiandra GD"/>
        <a:ea typeface=""/>
        <a:cs typeface=""/>
        <a:font script="CYRL" typeface="Times New Roman"/>
        <a:font script="GREK" typeface="Times New Roman"/>
        <a:font script="Jpan" typeface="ＭＳ Ｐゴシック"/>
        <a:font script="Hang" typeface="HY중고딕"/>
        <a:font script="Hans" typeface="隶书"/>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ambria"/>
        <a:ea typeface=""/>
        <a:cs typeface=""/>
        <a:font script="Jpan" typeface="ＭＳ Ｐ明朝"/>
        <a:font script="Hang" typeface="HY견명조"/>
        <a:font script="Hans" typeface="华文楷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龍騰四海">
      <a:fillStyleLst>
        <a:solidFill>
          <a:schemeClr val="phClr">
            <a:tint val="100000"/>
            <a:shade val="100000"/>
            <a:hueMod val="100000"/>
            <a:satMod val="100000"/>
          </a:schemeClr>
        </a:solidFill>
        <a:gradFill rotWithShape="1">
          <a:gsLst>
            <a:gs pos="0">
              <a:schemeClr val="phClr">
                <a:tint val="100000"/>
                <a:shade val="50000"/>
                <a:hueMod val="100000"/>
                <a:satMod val="250000"/>
              </a:schemeClr>
            </a:gs>
            <a:gs pos="75000">
              <a:schemeClr val="phClr">
                <a:tint val="80000"/>
                <a:shade val="100000"/>
                <a:hueMod val="100000"/>
                <a:satMod val="375000"/>
              </a:schemeClr>
            </a:gs>
            <a:gs pos="100000">
              <a:schemeClr val="phClr">
                <a:tint val="50000"/>
                <a:shade val="100000"/>
                <a:hueMod val="100000"/>
                <a:satMod val="500000"/>
              </a:schemeClr>
            </a:gs>
          </a:gsLst>
          <a:lin ang="16200000" scaled="1"/>
        </a:gradFill>
        <a:blipFill>
          <a:blip xmlns:r="http://schemas.openxmlformats.org/officeDocument/2006/relationships" r:embed="rId1">
            <a:duotone>
              <a:schemeClr val="phClr">
                <a:tint val="100000"/>
                <a:shade val="50000"/>
                <a:hueMod val="100000"/>
                <a:satMod val="100000"/>
              </a:schemeClr>
              <a:schemeClr val="phClr">
                <a:tint val="100000"/>
                <a:shade val="75000"/>
                <a:hueMod val="100000"/>
                <a:satMod val="100000"/>
              </a:schemeClr>
            </a:duotone>
          </a:blip>
          <a:tile tx="0" ty="0" sx="50000" sy="50000" flip="none" algn="ctr"/>
        </a:blip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glow>
              <a:schemeClr val="phClr">
                <a:tint val="100000"/>
                <a:shade val="100000"/>
                <a:hueMod val="100000"/>
                <a:satMod val="100000"/>
              </a:schemeClr>
            </a:glow>
          </a:effectLst>
        </a:effectStyle>
        <a:effectStyle>
          <a:effectLst>
            <a:glow>
              <a:schemeClr val="phClr">
                <a:tint val="100000"/>
                <a:shade val="100000"/>
                <a:hueMod val="100000"/>
                <a:satMod val="100000"/>
              </a:schemeClr>
            </a:glow>
          </a:effectLst>
          <a:scene3d>
            <a:camera prst="orthographicFront" fov="0">
              <a:rot lat="0" lon="0" rev="0"/>
            </a:camera>
            <a:lightRig rig="threePt" dir="tl">
              <a:rot lat="0" lon="0" rev="0"/>
            </a:lightRig>
          </a:scene3d>
          <a:sp3d prstMaterial="metal">
            <a:bevelT w="12700" h="12700" prst="relaxedInset"/>
            <a:contourClr>
              <a:schemeClr val="phClr">
                <a:tint val="100000"/>
                <a:shade val="100000"/>
                <a:hueMod val="100000"/>
                <a:satMod val="100000"/>
              </a:schemeClr>
            </a:contourClr>
          </a:sp3d>
        </a:effectStyle>
        <a:effectStyle>
          <a:effectLst>
            <a:glow>
              <a:schemeClr val="phClr">
                <a:tint val="100000"/>
                <a:shade val="100000"/>
                <a:hueMod val="100000"/>
                <a:satMod val="100000"/>
              </a:schemeClr>
            </a:glow>
            <a:outerShdw blurRad="44450" dist="50800" dir="3300000" sx="99000" sy="99000" algn="tl" rotWithShape="0">
              <a:srgbClr val="000000">
                <a:alpha val="55000"/>
              </a:srgbClr>
            </a:outerShdw>
          </a:effectLst>
          <a:scene3d>
            <a:camera prst="orthographicFront">
              <a:rot lat="0" lon="0" rev="0"/>
            </a:camera>
            <a:lightRig rig="contrasting" dir="tl">
              <a:rot lat="0" lon="0" rev="14220000"/>
            </a:lightRig>
          </a:scene3d>
          <a:sp3d prstMaterial="dkEdge">
            <a:bevelT w="63500" h="63500"/>
            <a:bevelB w="0" h="0"/>
            <a:contourClr>
              <a:schemeClr val="phClr">
                <a:tint val="100000"/>
                <a:shade val="100000"/>
                <a:hueMod val="100000"/>
                <a:satMod val="100000"/>
              </a:schemeClr>
            </a:contourClr>
          </a:sp3d>
        </a:effectStyle>
      </a:effectStyleLst>
      <a:bgFillStyleLst>
        <a:solidFill>
          <a:schemeClr val="phClr">
            <a:tint val="100000"/>
            <a:shade val="100000"/>
            <a:hueMod val="100000"/>
            <a:satMod val="100000"/>
          </a:schemeClr>
        </a:solidFill>
        <a:gradFill rotWithShape="1">
          <a:gsLst>
            <a:gs pos="0">
              <a:schemeClr val="bg1">
                <a:tint val="100000"/>
                <a:shade val="100000"/>
                <a:hueMod val="100000"/>
                <a:satMod val="150000"/>
              </a:schemeClr>
            </a:gs>
            <a:gs pos="55000">
              <a:schemeClr val="bg1">
                <a:tint val="100000"/>
                <a:shade val="90000"/>
                <a:hueMod val="100000"/>
                <a:satMod val="375000"/>
              </a:schemeClr>
            </a:gs>
            <a:gs pos="100000">
              <a:schemeClr val="phClr">
                <a:tint val="88000"/>
                <a:shade val="100000"/>
                <a:hueMod val="100000"/>
                <a:satMod val="500000"/>
              </a:schemeClr>
            </a:gs>
          </a:gsLst>
          <a:lin ang="5400000" scaled="1"/>
        </a:gradFill>
        <a:blipFill>
          <a:blip xmlns:r="http://schemas.openxmlformats.org/officeDocument/2006/relationships" r:embed="rId2">
            <a:duotone>
              <a:schemeClr val="phClr">
                <a:shade val="30000"/>
                <a:satMod val="555000"/>
              </a:schemeClr>
              <a:schemeClr val="phClr">
                <a:tint val="96000"/>
                <a:satMod val="120000"/>
              </a:schemeClr>
            </a:duotone>
          </a:blip>
          <a:stretch>
            <a:fillRect/>
          </a:stretch>
        </a:blipFill>
      </a:bgFillStyleLst>
    </a:fmtScheme>
  </a:themeElements>
  <a:objectDefaults/>
  <a:extraClrSchemeLst/>
</a:theme>
</file>

<file path=ppt/theme/theme6.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19441</TotalTime>
  <Words>2260</Words>
  <Application>Microsoft Office PowerPoint</Application>
  <PresentationFormat>如螢幕大小 (4:3)</PresentationFormat>
  <Paragraphs>335</Paragraphs>
  <Slides>31</Slides>
  <Notes>12</Notes>
  <HiddenSlides>0</HiddenSlides>
  <MMClips>0</MMClips>
  <ScaleCrop>false</ScaleCrop>
  <HeadingPairs>
    <vt:vector size="4" baseType="variant">
      <vt:variant>
        <vt:lpstr>佈景主題</vt:lpstr>
      </vt:variant>
      <vt:variant>
        <vt:i4>5</vt:i4>
      </vt:variant>
      <vt:variant>
        <vt:lpstr>投影片標題</vt:lpstr>
      </vt:variant>
      <vt:variant>
        <vt:i4>31</vt:i4>
      </vt:variant>
    </vt:vector>
  </HeadingPairs>
  <TitlesOfParts>
    <vt:vector size="36" baseType="lpstr">
      <vt:lpstr>流線</vt:lpstr>
      <vt:lpstr>2_自訂設計</vt:lpstr>
      <vt:lpstr>1_自訂設計</vt:lpstr>
      <vt:lpstr>自訂設計</vt:lpstr>
      <vt:lpstr>龍騰四海</vt:lpstr>
      <vt:lpstr>投影片 1</vt:lpstr>
      <vt:lpstr>前言</vt:lpstr>
      <vt:lpstr>投影片 3</vt:lpstr>
      <vt:lpstr>投影片 4</vt:lpstr>
      <vt:lpstr>投影片 5</vt:lpstr>
      <vt:lpstr>投影片 6</vt:lpstr>
      <vt:lpstr>投影片 7</vt:lpstr>
      <vt:lpstr>投影片 8</vt:lpstr>
      <vt:lpstr>投影片 9</vt:lpstr>
      <vt:lpstr>投影片 10</vt:lpstr>
      <vt:lpstr>投影片 11</vt:lpstr>
      <vt:lpstr> 各項補充保險費扣繳案例說明 獎金、兼職薪資所得 執行業務收入、雇主負擔 </vt:lpstr>
      <vt:lpstr>投影片 13</vt:lpstr>
      <vt:lpstr>投影片 14</vt:lpstr>
      <vt:lpstr>投影片 15</vt:lpstr>
      <vt:lpstr>投影片 16</vt:lpstr>
      <vt:lpstr>投影片 17</vt:lpstr>
      <vt:lpstr>投影片 18</vt:lpstr>
      <vt:lpstr>投影片 19</vt:lpstr>
      <vt:lpstr>投影片 20</vt:lpstr>
      <vt:lpstr>投影片 21</vt:lpstr>
      <vt:lpstr>投影片 22</vt:lpstr>
      <vt:lpstr>投影片 23</vt:lpstr>
      <vt:lpstr>投影片 24</vt:lpstr>
      <vt:lpstr>投影片 25</vt:lpstr>
      <vt:lpstr>投影片 26</vt:lpstr>
      <vt:lpstr>投影片 27</vt:lpstr>
      <vt:lpstr>投影片 28</vt:lpstr>
      <vt:lpstr>投影片 29</vt:lpstr>
      <vt:lpstr>補充保費分攤</vt:lpstr>
      <vt:lpstr>投影片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全民健康保險概要</dc:title>
  <dc:creator>NHI</dc:creator>
  <cp:lastModifiedBy>user</cp:lastModifiedBy>
  <cp:revision>2047</cp:revision>
  <dcterms:created xsi:type="dcterms:W3CDTF">2006-09-28T03:52:50Z</dcterms:created>
  <dcterms:modified xsi:type="dcterms:W3CDTF">2017-03-07T00:26:48Z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TC060888081028</vt:lpwstr>
  </property>
</Properties>
</file>